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zydog" charset="1" panose="00000000000000000000"/>
      <p:regular r:id="rId10"/>
    </p:embeddedFont>
    <p:embeddedFont>
      <p:font typeface="Halley" charset="1" panose="00000000000000000000"/>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jpe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5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7.png" Type="http://schemas.openxmlformats.org/officeDocument/2006/relationships/image"/><Relationship Id="rId9" Target="../media/image5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56.pn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57.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6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7.png" Type="http://schemas.openxmlformats.org/officeDocument/2006/relationships/image"/><Relationship Id="rId9"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1.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62.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7.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6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4.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5.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7.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0.png" Type="http://schemas.openxmlformats.org/officeDocument/2006/relationships/image"/><Relationship Id="rId9"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17.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6.jpeg" Type="http://schemas.openxmlformats.org/officeDocument/2006/relationships/image"/><Relationship Id="rId9" Target="../media/image4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51.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3058523">
            <a:off x="14081921" y="5863201"/>
            <a:ext cx="6354757" cy="5353883"/>
          </a:xfrm>
          <a:custGeom>
            <a:avLst/>
            <a:gdLst/>
            <a:ahLst/>
            <a:cxnLst/>
            <a:rect r="r" b="b" t="t" l="l"/>
            <a:pathLst>
              <a:path h="5353883" w="6354757">
                <a:moveTo>
                  <a:pt x="0" y="0"/>
                </a:moveTo>
                <a:lnTo>
                  <a:pt x="6354758" y="0"/>
                </a:lnTo>
                <a:lnTo>
                  <a:pt x="6354758" y="5353883"/>
                </a:lnTo>
                <a:lnTo>
                  <a:pt x="0" y="5353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2347855" y="-887881"/>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9500" y="3729574"/>
            <a:ext cx="11668999" cy="2800560"/>
          </a:xfrm>
          <a:custGeom>
            <a:avLst/>
            <a:gdLst/>
            <a:ahLst/>
            <a:cxnLst/>
            <a:rect r="r" b="b" t="t" l="l"/>
            <a:pathLst>
              <a:path h="2800560" w="11668999">
                <a:moveTo>
                  <a:pt x="0" y="0"/>
                </a:moveTo>
                <a:lnTo>
                  <a:pt x="11669000" y="0"/>
                </a:lnTo>
                <a:lnTo>
                  <a:pt x="11669000" y="2800559"/>
                </a:lnTo>
                <a:lnTo>
                  <a:pt x="0" y="2800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36079" y="3935011"/>
            <a:ext cx="6421530" cy="3467626"/>
          </a:xfrm>
          <a:custGeom>
            <a:avLst/>
            <a:gdLst/>
            <a:ahLst/>
            <a:cxnLst/>
            <a:rect r="r" b="b" t="t" l="l"/>
            <a:pathLst>
              <a:path h="3467626" w="6421530">
                <a:moveTo>
                  <a:pt x="0" y="0"/>
                </a:moveTo>
                <a:lnTo>
                  <a:pt x="6421530" y="0"/>
                </a:lnTo>
                <a:lnTo>
                  <a:pt x="6421530" y="3467626"/>
                </a:lnTo>
                <a:lnTo>
                  <a:pt x="0" y="3467626"/>
                </a:lnTo>
                <a:lnTo>
                  <a:pt x="0" y="0"/>
                </a:lnTo>
                <a:close/>
              </a:path>
            </a:pathLst>
          </a:custGeom>
          <a:blipFill>
            <a:blip r:embed="rId6"/>
            <a:stretch>
              <a:fillRect l="0" t="0" r="0" b="0"/>
            </a:stretch>
          </a:blipFill>
        </p:spPr>
      </p:sp>
      <p:sp>
        <p:nvSpPr>
          <p:cNvPr name="Freeform 6" id="6"/>
          <p:cNvSpPr/>
          <p:nvPr/>
        </p:nvSpPr>
        <p:spPr>
          <a:xfrm flipH="false" flipV="false" rot="-2199397">
            <a:off x="14180423" y="1104347"/>
            <a:ext cx="2982876" cy="3274614"/>
          </a:xfrm>
          <a:custGeom>
            <a:avLst/>
            <a:gdLst/>
            <a:ahLst/>
            <a:cxnLst/>
            <a:rect r="r" b="b" t="t" l="l"/>
            <a:pathLst>
              <a:path h="3274614" w="2982876">
                <a:moveTo>
                  <a:pt x="0" y="0"/>
                </a:moveTo>
                <a:lnTo>
                  <a:pt x="2982876" y="0"/>
                </a:lnTo>
                <a:lnTo>
                  <a:pt x="2982876" y="3274614"/>
                </a:lnTo>
                <a:lnTo>
                  <a:pt x="0" y="32746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240072" y="2410247"/>
            <a:ext cx="9013545" cy="1319327"/>
          </a:xfrm>
          <a:prstGeom prst="rect">
            <a:avLst/>
          </a:prstGeom>
        </p:spPr>
        <p:txBody>
          <a:bodyPr anchor="t" rtlCol="false" tIns="0" lIns="0" bIns="0" rIns="0">
            <a:spAutoFit/>
          </a:bodyPr>
          <a:lstStyle/>
          <a:p>
            <a:pPr algn="ctr">
              <a:lnSpc>
                <a:spcPts val="10756"/>
              </a:lnSpc>
            </a:pPr>
            <a:r>
              <a:rPr lang="en-US" sz="7683">
                <a:solidFill>
                  <a:srgbClr val="000000"/>
                </a:solidFill>
                <a:latin typeface="Lazydog"/>
              </a:rPr>
              <a:t>LA IMPORTANCIA DE</a:t>
            </a:r>
          </a:p>
        </p:txBody>
      </p:sp>
      <p:sp>
        <p:nvSpPr>
          <p:cNvPr name="TextBox 8" id="8"/>
          <p:cNvSpPr txBox="true"/>
          <p:nvPr/>
        </p:nvSpPr>
        <p:spPr>
          <a:xfrm rot="0">
            <a:off x="7811980" y="8653370"/>
            <a:ext cx="9447320" cy="604930"/>
          </a:xfrm>
          <a:prstGeom prst="rect">
            <a:avLst/>
          </a:prstGeom>
        </p:spPr>
        <p:txBody>
          <a:bodyPr anchor="t" rtlCol="false" tIns="0" lIns="0" bIns="0" rIns="0">
            <a:spAutoFit/>
          </a:bodyPr>
          <a:lstStyle/>
          <a:p>
            <a:pPr algn="ctr">
              <a:lnSpc>
                <a:spcPts val="4457"/>
              </a:lnSpc>
            </a:pPr>
            <a:r>
              <a:rPr lang="en-US" sz="3183">
                <a:solidFill>
                  <a:srgbClr val="FFFCEB"/>
                </a:solidFill>
                <a:latin typeface="Halley Bold"/>
              </a:rPr>
              <a:t>Elaborado por: Diego Alejandro Villalobos Guzmán</a:t>
            </a:r>
          </a:p>
        </p:txBody>
      </p:sp>
      <p:sp>
        <p:nvSpPr>
          <p:cNvPr name="Freeform 9" id="9"/>
          <p:cNvSpPr/>
          <p:nvPr/>
        </p:nvSpPr>
        <p:spPr>
          <a:xfrm flipH="false" flipV="false" rot="-2199397">
            <a:off x="1097238" y="5952540"/>
            <a:ext cx="2982876" cy="3274614"/>
          </a:xfrm>
          <a:custGeom>
            <a:avLst/>
            <a:gdLst/>
            <a:ahLst/>
            <a:cxnLst/>
            <a:rect r="r" b="b" t="t" l="l"/>
            <a:pathLst>
              <a:path h="3274614" w="2982876">
                <a:moveTo>
                  <a:pt x="0" y="0"/>
                </a:moveTo>
                <a:lnTo>
                  <a:pt x="2982876" y="0"/>
                </a:lnTo>
                <a:lnTo>
                  <a:pt x="2982876" y="3274615"/>
                </a:lnTo>
                <a:lnTo>
                  <a:pt x="0" y="32746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832401" y="1667978"/>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70286" y="1667978"/>
            <a:ext cx="1323258" cy="1266996"/>
          </a:xfrm>
          <a:custGeom>
            <a:avLst/>
            <a:gdLst/>
            <a:ahLst/>
            <a:cxnLst/>
            <a:rect r="r" b="b" t="t" l="l"/>
            <a:pathLst>
              <a:path h="1266996" w="1323258">
                <a:moveTo>
                  <a:pt x="0" y="0"/>
                </a:moveTo>
                <a:lnTo>
                  <a:pt x="1323258" y="0"/>
                </a:lnTo>
                <a:lnTo>
                  <a:pt x="1323258"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32401" y="3562661"/>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832401" y="5457343"/>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4532" y="6490598"/>
            <a:ext cx="5046464" cy="5000587"/>
          </a:xfrm>
          <a:custGeom>
            <a:avLst/>
            <a:gdLst/>
            <a:ahLst/>
            <a:cxnLst/>
            <a:rect r="r" b="b" t="t" l="l"/>
            <a:pathLst>
              <a:path h="5000587" w="5046464">
                <a:moveTo>
                  <a:pt x="0" y="0"/>
                </a:moveTo>
                <a:lnTo>
                  <a:pt x="5046464" y="0"/>
                </a:lnTo>
                <a:lnTo>
                  <a:pt x="5046464" y="5000588"/>
                </a:lnTo>
                <a:lnTo>
                  <a:pt x="0" y="5000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519848" y="-3730406"/>
            <a:ext cx="5046464" cy="5000587"/>
          </a:xfrm>
          <a:custGeom>
            <a:avLst/>
            <a:gdLst/>
            <a:ahLst/>
            <a:cxnLst/>
            <a:rect r="r" b="b" t="t" l="l"/>
            <a:pathLst>
              <a:path h="5000587" w="5046464">
                <a:moveTo>
                  <a:pt x="0" y="0"/>
                </a:moveTo>
                <a:lnTo>
                  <a:pt x="5046464" y="0"/>
                </a:lnTo>
                <a:lnTo>
                  <a:pt x="5046464" y="5000587"/>
                </a:lnTo>
                <a:lnTo>
                  <a:pt x="0" y="5000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87914" y="2395784"/>
            <a:ext cx="1522433" cy="822114"/>
          </a:xfrm>
          <a:custGeom>
            <a:avLst/>
            <a:gdLst/>
            <a:ahLst/>
            <a:cxnLst/>
            <a:rect r="r" b="b" t="t" l="l"/>
            <a:pathLst>
              <a:path h="822114" w="1522433">
                <a:moveTo>
                  <a:pt x="0" y="0"/>
                </a:moveTo>
                <a:lnTo>
                  <a:pt x="1522432" y="0"/>
                </a:lnTo>
                <a:lnTo>
                  <a:pt x="1522432" y="822113"/>
                </a:lnTo>
                <a:lnTo>
                  <a:pt x="0" y="822113"/>
                </a:lnTo>
                <a:lnTo>
                  <a:pt x="0" y="0"/>
                </a:lnTo>
                <a:close/>
              </a:path>
            </a:pathLst>
          </a:custGeom>
          <a:blipFill>
            <a:blip r:embed="rId6"/>
            <a:stretch>
              <a:fillRect l="0" t="0" r="0" b="0"/>
            </a:stretch>
          </a:blipFill>
        </p:spPr>
      </p:sp>
      <p:sp>
        <p:nvSpPr>
          <p:cNvPr name="Freeform 9" id="9"/>
          <p:cNvSpPr/>
          <p:nvPr/>
        </p:nvSpPr>
        <p:spPr>
          <a:xfrm flipH="false" flipV="false" rot="0">
            <a:off x="8173251" y="8503392"/>
            <a:ext cx="2586408" cy="1509816"/>
          </a:xfrm>
          <a:custGeom>
            <a:avLst/>
            <a:gdLst/>
            <a:ahLst/>
            <a:cxnLst/>
            <a:rect r="r" b="b" t="t" l="l"/>
            <a:pathLst>
              <a:path h="1509816" w="2586408">
                <a:moveTo>
                  <a:pt x="0" y="0"/>
                </a:moveTo>
                <a:lnTo>
                  <a:pt x="2586408" y="0"/>
                </a:lnTo>
                <a:lnTo>
                  <a:pt x="2586408" y="1509816"/>
                </a:lnTo>
                <a:lnTo>
                  <a:pt x="0" y="1509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382289" y="4411028"/>
            <a:ext cx="4275117" cy="4114800"/>
          </a:xfrm>
          <a:custGeom>
            <a:avLst/>
            <a:gdLst/>
            <a:ahLst/>
            <a:cxnLst/>
            <a:rect r="r" b="b" t="t" l="l"/>
            <a:pathLst>
              <a:path h="4114800" w="4275117">
                <a:moveTo>
                  <a:pt x="0" y="0"/>
                </a:moveTo>
                <a:lnTo>
                  <a:pt x="4275117" y="0"/>
                </a:lnTo>
                <a:lnTo>
                  <a:pt x="42751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11170286" y="3467656"/>
            <a:ext cx="5235898" cy="5246370"/>
            <a:chOff x="0" y="0"/>
            <a:chExt cx="6350000" cy="6362700"/>
          </a:xfrm>
        </p:grpSpPr>
        <p:sp>
          <p:nvSpPr>
            <p:cNvPr name="Freeform 12" id="12"/>
            <p:cNvSpPr/>
            <p:nvPr/>
          </p:nvSpPr>
          <p:spPr>
            <a:xfrm flipH="false" flipV="false" rot="0">
              <a:off x="-48044" y="-37490"/>
              <a:ext cx="6446076" cy="6446076"/>
            </a:xfrm>
            <a:custGeom>
              <a:avLst/>
              <a:gdLst/>
              <a:ahLst/>
              <a:cxnLst/>
              <a:rect r="r" b="b" t="t" l="l"/>
              <a:pathLst>
                <a:path h="6446076" w="6446076">
                  <a:moveTo>
                    <a:pt x="2100046" y="247180"/>
                  </a:moveTo>
                  <a:cubicBezTo>
                    <a:pt x="2245233" y="65951"/>
                    <a:pt x="2491308" y="0"/>
                    <a:pt x="2707665" y="84366"/>
                  </a:cubicBezTo>
                  <a:lnTo>
                    <a:pt x="3030042" y="210083"/>
                  </a:lnTo>
                  <a:cubicBezTo>
                    <a:pt x="3154159" y="258482"/>
                    <a:pt x="3291929" y="258482"/>
                    <a:pt x="3416046" y="210083"/>
                  </a:cubicBezTo>
                  <a:lnTo>
                    <a:pt x="3738423" y="84366"/>
                  </a:lnTo>
                  <a:cubicBezTo>
                    <a:pt x="3954780" y="0"/>
                    <a:pt x="4200855" y="65951"/>
                    <a:pt x="4346041" y="247180"/>
                  </a:cubicBezTo>
                  <a:lnTo>
                    <a:pt x="4562373" y="517233"/>
                  </a:lnTo>
                  <a:cubicBezTo>
                    <a:pt x="4645668" y="621206"/>
                    <a:pt x="4764984" y="690090"/>
                    <a:pt x="4896676" y="710234"/>
                  </a:cubicBezTo>
                  <a:lnTo>
                    <a:pt x="5238712" y="762558"/>
                  </a:lnTo>
                  <a:cubicBezTo>
                    <a:pt x="5468264" y="797674"/>
                    <a:pt x="5648414" y="977823"/>
                    <a:pt x="5683517" y="1207376"/>
                  </a:cubicBezTo>
                  <a:lnTo>
                    <a:pt x="5735841" y="1549412"/>
                  </a:lnTo>
                  <a:cubicBezTo>
                    <a:pt x="5755983" y="1681101"/>
                    <a:pt x="5824869" y="1800414"/>
                    <a:pt x="5928842" y="1883702"/>
                  </a:cubicBezTo>
                  <a:lnTo>
                    <a:pt x="6198895" y="2100033"/>
                  </a:lnTo>
                  <a:cubicBezTo>
                    <a:pt x="6380137" y="2245220"/>
                    <a:pt x="6446076" y="2491308"/>
                    <a:pt x="6361709" y="2707652"/>
                  </a:cubicBezTo>
                  <a:lnTo>
                    <a:pt x="6236005" y="3030029"/>
                  </a:lnTo>
                  <a:cubicBezTo>
                    <a:pt x="6187605" y="3154150"/>
                    <a:pt x="6187605" y="3291925"/>
                    <a:pt x="6236005" y="3416046"/>
                  </a:cubicBezTo>
                  <a:lnTo>
                    <a:pt x="6361709" y="3738423"/>
                  </a:lnTo>
                  <a:cubicBezTo>
                    <a:pt x="6446076" y="3954780"/>
                    <a:pt x="6380137" y="4200855"/>
                    <a:pt x="6198895" y="4346041"/>
                  </a:cubicBezTo>
                  <a:lnTo>
                    <a:pt x="5928842" y="4562373"/>
                  </a:lnTo>
                  <a:cubicBezTo>
                    <a:pt x="5824869" y="4645661"/>
                    <a:pt x="5755983" y="4764974"/>
                    <a:pt x="5735841" y="4896662"/>
                  </a:cubicBezTo>
                  <a:lnTo>
                    <a:pt x="5683517" y="5238699"/>
                  </a:lnTo>
                  <a:cubicBezTo>
                    <a:pt x="5648401" y="5468252"/>
                    <a:pt x="5468264" y="5648401"/>
                    <a:pt x="5238712" y="5683516"/>
                  </a:cubicBezTo>
                  <a:lnTo>
                    <a:pt x="4896663" y="5735840"/>
                  </a:lnTo>
                  <a:cubicBezTo>
                    <a:pt x="4764975" y="5755985"/>
                    <a:pt x="4645663" y="5824870"/>
                    <a:pt x="4562373" y="5928842"/>
                  </a:cubicBezTo>
                  <a:lnTo>
                    <a:pt x="4346041" y="6198895"/>
                  </a:lnTo>
                  <a:cubicBezTo>
                    <a:pt x="4200855" y="6380137"/>
                    <a:pt x="3954780" y="6446075"/>
                    <a:pt x="3738423" y="6361709"/>
                  </a:cubicBezTo>
                  <a:lnTo>
                    <a:pt x="3416046" y="6235992"/>
                  </a:lnTo>
                  <a:cubicBezTo>
                    <a:pt x="3291929" y="6187593"/>
                    <a:pt x="3154159" y="6187593"/>
                    <a:pt x="3030042" y="6235992"/>
                  </a:cubicBezTo>
                  <a:lnTo>
                    <a:pt x="2707665" y="6361709"/>
                  </a:lnTo>
                  <a:cubicBezTo>
                    <a:pt x="2491308" y="6446075"/>
                    <a:pt x="2245233" y="6380137"/>
                    <a:pt x="2100046" y="6198895"/>
                  </a:cubicBezTo>
                  <a:lnTo>
                    <a:pt x="1883715" y="5928842"/>
                  </a:lnTo>
                  <a:cubicBezTo>
                    <a:pt x="1800425" y="5824870"/>
                    <a:pt x="1681113" y="5755985"/>
                    <a:pt x="1549425" y="5735840"/>
                  </a:cubicBezTo>
                  <a:lnTo>
                    <a:pt x="1207376" y="5683516"/>
                  </a:lnTo>
                  <a:cubicBezTo>
                    <a:pt x="977824" y="5648401"/>
                    <a:pt x="797674" y="5468252"/>
                    <a:pt x="762571" y="5238699"/>
                  </a:cubicBezTo>
                  <a:lnTo>
                    <a:pt x="710247" y="4896662"/>
                  </a:lnTo>
                  <a:cubicBezTo>
                    <a:pt x="690104" y="4764975"/>
                    <a:pt x="621219" y="4645662"/>
                    <a:pt x="517245" y="4562373"/>
                  </a:cubicBezTo>
                  <a:lnTo>
                    <a:pt x="247180" y="4346041"/>
                  </a:lnTo>
                  <a:cubicBezTo>
                    <a:pt x="65951" y="4200855"/>
                    <a:pt x="13" y="3954780"/>
                    <a:pt x="84366" y="3738422"/>
                  </a:cubicBezTo>
                  <a:lnTo>
                    <a:pt x="210071" y="3416045"/>
                  </a:lnTo>
                  <a:cubicBezTo>
                    <a:pt x="258469" y="3291924"/>
                    <a:pt x="258469" y="3154150"/>
                    <a:pt x="210071" y="3030029"/>
                  </a:cubicBezTo>
                  <a:lnTo>
                    <a:pt x="84366" y="2707652"/>
                  </a:lnTo>
                  <a:cubicBezTo>
                    <a:pt x="0" y="2491308"/>
                    <a:pt x="65938" y="2245220"/>
                    <a:pt x="247180" y="2100033"/>
                  </a:cubicBezTo>
                  <a:lnTo>
                    <a:pt x="517233" y="1883702"/>
                  </a:lnTo>
                  <a:cubicBezTo>
                    <a:pt x="621206" y="1800413"/>
                    <a:pt x="690091" y="1681100"/>
                    <a:pt x="710235" y="1549412"/>
                  </a:cubicBezTo>
                  <a:lnTo>
                    <a:pt x="762559" y="1207376"/>
                  </a:lnTo>
                  <a:cubicBezTo>
                    <a:pt x="797661" y="977823"/>
                    <a:pt x="977811" y="797674"/>
                    <a:pt x="1207363" y="762558"/>
                  </a:cubicBezTo>
                  <a:lnTo>
                    <a:pt x="1549413" y="710234"/>
                  </a:lnTo>
                  <a:cubicBezTo>
                    <a:pt x="1681100" y="690089"/>
                    <a:pt x="1800412" y="621204"/>
                    <a:pt x="1883702" y="517232"/>
                  </a:cubicBezTo>
                  <a:close/>
                </a:path>
              </a:pathLst>
            </a:custGeom>
            <a:blipFill>
              <a:blip r:embed="rId11"/>
              <a:stretch>
                <a:fillRect l="-16666" t="0" r="-16666" b="0"/>
              </a:stretch>
            </a:blipFill>
          </p:spPr>
        </p:sp>
      </p:grpSp>
      <p:sp>
        <p:nvSpPr>
          <p:cNvPr name="TextBox 13" id="13"/>
          <p:cNvSpPr txBox="true"/>
          <p:nvPr/>
        </p:nvSpPr>
        <p:spPr>
          <a:xfrm rot="0">
            <a:off x="680270" y="1563203"/>
            <a:ext cx="3657376" cy="1560387"/>
          </a:xfrm>
          <a:prstGeom prst="rect">
            <a:avLst/>
          </a:prstGeom>
        </p:spPr>
        <p:txBody>
          <a:bodyPr anchor="t" rtlCol="false" tIns="0" lIns="0" bIns="0" rIns="0">
            <a:spAutoFit/>
          </a:bodyPr>
          <a:lstStyle/>
          <a:p>
            <a:pPr>
              <a:lnSpc>
                <a:spcPts val="6210"/>
              </a:lnSpc>
            </a:pPr>
            <a:r>
              <a:rPr lang="en-US" sz="4435">
                <a:solidFill>
                  <a:srgbClr val="000000"/>
                </a:solidFill>
                <a:latin typeface="Lazydog Bold"/>
              </a:rPr>
              <a:t>DESVENTAJAS DE </a:t>
            </a:r>
          </a:p>
        </p:txBody>
      </p:sp>
      <p:sp>
        <p:nvSpPr>
          <p:cNvPr name="TextBox 14" id="14"/>
          <p:cNvSpPr txBox="true"/>
          <p:nvPr/>
        </p:nvSpPr>
        <p:spPr>
          <a:xfrm rot="0">
            <a:off x="5121661" y="1787419"/>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Bold"/>
              </a:rPr>
              <a:t>1</a:t>
            </a:r>
          </a:p>
        </p:txBody>
      </p:sp>
      <p:sp>
        <p:nvSpPr>
          <p:cNvPr name="TextBox 15" id="15"/>
          <p:cNvSpPr txBox="true"/>
          <p:nvPr/>
        </p:nvSpPr>
        <p:spPr>
          <a:xfrm rot="0">
            <a:off x="5121661" y="3682102"/>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2</a:t>
            </a:r>
          </a:p>
        </p:txBody>
      </p:sp>
      <p:sp>
        <p:nvSpPr>
          <p:cNvPr name="TextBox 16" id="16"/>
          <p:cNvSpPr txBox="true"/>
          <p:nvPr/>
        </p:nvSpPr>
        <p:spPr>
          <a:xfrm rot="0">
            <a:off x="6650960" y="1608913"/>
            <a:ext cx="4108699" cy="125177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Mala calidad de manejo de errores.</a:t>
            </a:r>
          </a:p>
        </p:txBody>
      </p:sp>
      <p:sp>
        <p:nvSpPr>
          <p:cNvPr name="TextBox 17" id="17"/>
          <p:cNvSpPr txBox="true"/>
          <p:nvPr/>
        </p:nvSpPr>
        <p:spPr>
          <a:xfrm rot="0">
            <a:off x="12988844" y="1555065"/>
            <a:ext cx="4108699" cy="125177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Se necesita un servidor web.</a:t>
            </a:r>
          </a:p>
        </p:txBody>
      </p:sp>
      <p:sp>
        <p:nvSpPr>
          <p:cNvPr name="TextBox 18" id="18"/>
          <p:cNvSpPr txBox="true"/>
          <p:nvPr/>
        </p:nvSpPr>
        <p:spPr>
          <a:xfrm rot="0">
            <a:off x="6650960" y="3761623"/>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Seguridad baja.</a:t>
            </a:r>
          </a:p>
        </p:txBody>
      </p:sp>
      <p:sp>
        <p:nvSpPr>
          <p:cNvPr name="TextBox 19" id="19"/>
          <p:cNvSpPr txBox="true"/>
          <p:nvPr/>
        </p:nvSpPr>
        <p:spPr>
          <a:xfrm rot="0">
            <a:off x="6650960" y="5355121"/>
            <a:ext cx="4108699" cy="125177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Aprender sobre framework de PHP</a:t>
            </a:r>
          </a:p>
        </p:txBody>
      </p:sp>
      <p:sp>
        <p:nvSpPr>
          <p:cNvPr name="TextBox 20" id="20"/>
          <p:cNvSpPr txBox="true"/>
          <p:nvPr/>
        </p:nvSpPr>
        <p:spPr>
          <a:xfrm rot="0">
            <a:off x="5121661" y="5576784"/>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3</a:t>
            </a:r>
          </a:p>
        </p:txBody>
      </p:sp>
      <p:sp>
        <p:nvSpPr>
          <p:cNvPr name="TextBox 21" id="21"/>
          <p:cNvSpPr txBox="true"/>
          <p:nvPr/>
        </p:nvSpPr>
        <p:spPr>
          <a:xfrm rot="0">
            <a:off x="11459545" y="1787419"/>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2145554" y="1669552"/>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10001622" y="-1218942"/>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8046" y="7292120"/>
            <a:ext cx="5850753" cy="2142838"/>
          </a:xfrm>
          <a:custGeom>
            <a:avLst/>
            <a:gdLst/>
            <a:ahLst/>
            <a:cxnLst/>
            <a:rect r="r" b="b" t="t" l="l"/>
            <a:pathLst>
              <a:path h="2142838" w="5850753">
                <a:moveTo>
                  <a:pt x="0" y="0"/>
                </a:moveTo>
                <a:lnTo>
                  <a:pt x="5850753" y="0"/>
                </a:lnTo>
                <a:lnTo>
                  <a:pt x="5850753" y="2142838"/>
                </a:lnTo>
                <a:lnTo>
                  <a:pt x="0" y="214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32471" y="1353225"/>
            <a:ext cx="7166229" cy="1742235"/>
          </a:xfrm>
          <a:prstGeom prst="rect">
            <a:avLst/>
          </a:prstGeom>
        </p:spPr>
        <p:txBody>
          <a:bodyPr anchor="t" rtlCol="false" tIns="0" lIns="0" bIns="0" rIns="0">
            <a:spAutoFit/>
          </a:bodyPr>
          <a:lstStyle/>
          <a:p>
            <a:pPr>
              <a:lnSpc>
                <a:spcPts val="6985"/>
              </a:lnSpc>
            </a:pPr>
            <a:r>
              <a:rPr lang="en-US" sz="4989">
                <a:solidFill>
                  <a:srgbClr val="2B2B2B"/>
                </a:solidFill>
                <a:latin typeface="Lazydog Bold"/>
              </a:rPr>
              <a:t>¿QUÉ APLICACIONES UTILIZAN PHP ?</a:t>
            </a:r>
          </a:p>
        </p:txBody>
      </p:sp>
      <p:sp>
        <p:nvSpPr>
          <p:cNvPr name="Freeform 7" id="7"/>
          <p:cNvSpPr/>
          <p:nvPr/>
        </p:nvSpPr>
        <p:spPr>
          <a:xfrm flipH="false" flipV="false" rot="0">
            <a:off x="4675462" y="2348679"/>
            <a:ext cx="1382926" cy="746780"/>
          </a:xfrm>
          <a:custGeom>
            <a:avLst/>
            <a:gdLst/>
            <a:ahLst/>
            <a:cxnLst/>
            <a:rect r="r" b="b" t="t" l="l"/>
            <a:pathLst>
              <a:path h="746780" w="1382926">
                <a:moveTo>
                  <a:pt x="0" y="0"/>
                </a:moveTo>
                <a:lnTo>
                  <a:pt x="1382925" y="0"/>
                </a:lnTo>
                <a:lnTo>
                  <a:pt x="1382925" y="746780"/>
                </a:lnTo>
                <a:lnTo>
                  <a:pt x="0" y="746780"/>
                </a:lnTo>
                <a:lnTo>
                  <a:pt x="0" y="0"/>
                </a:lnTo>
                <a:close/>
              </a:path>
            </a:pathLst>
          </a:custGeom>
          <a:blipFill>
            <a:blip r:embed="rId8"/>
            <a:stretch>
              <a:fillRect l="0" t="0" r="0" b="0"/>
            </a:stretch>
          </a:blipFill>
        </p:spPr>
      </p:sp>
      <p:sp>
        <p:nvSpPr>
          <p:cNvPr name="Freeform 8" id="8"/>
          <p:cNvSpPr/>
          <p:nvPr/>
        </p:nvSpPr>
        <p:spPr>
          <a:xfrm flipH="false" flipV="false" rot="0">
            <a:off x="10015404" y="3850708"/>
            <a:ext cx="7664262" cy="1761267"/>
          </a:xfrm>
          <a:custGeom>
            <a:avLst/>
            <a:gdLst/>
            <a:ahLst/>
            <a:cxnLst/>
            <a:rect r="r" b="b" t="t" l="l"/>
            <a:pathLst>
              <a:path h="1761267" w="7664262">
                <a:moveTo>
                  <a:pt x="0" y="0"/>
                </a:moveTo>
                <a:lnTo>
                  <a:pt x="7664262" y="0"/>
                </a:lnTo>
                <a:lnTo>
                  <a:pt x="7664262" y="1761267"/>
                </a:lnTo>
                <a:lnTo>
                  <a:pt x="0" y="1761267"/>
                </a:lnTo>
                <a:lnTo>
                  <a:pt x="0" y="0"/>
                </a:lnTo>
                <a:close/>
              </a:path>
            </a:pathLst>
          </a:custGeom>
          <a:blipFill>
            <a:blip r:embed="rId9"/>
            <a:stretch>
              <a:fillRect l="0" t="0" r="0" b="0"/>
            </a:stretch>
          </a:blipFill>
        </p:spPr>
      </p:sp>
      <p:sp>
        <p:nvSpPr>
          <p:cNvPr name="Freeform 9" id="9"/>
          <p:cNvSpPr/>
          <p:nvPr/>
        </p:nvSpPr>
        <p:spPr>
          <a:xfrm flipH="false" flipV="false" rot="0">
            <a:off x="10015404" y="8705402"/>
            <a:ext cx="2499549" cy="1459112"/>
          </a:xfrm>
          <a:custGeom>
            <a:avLst/>
            <a:gdLst/>
            <a:ahLst/>
            <a:cxnLst/>
            <a:rect r="r" b="b" t="t" l="l"/>
            <a:pathLst>
              <a:path h="1459112" w="2499549">
                <a:moveTo>
                  <a:pt x="0" y="0"/>
                </a:moveTo>
                <a:lnTo>
                  <a:pt x="2499549" y="0"/>
                </a:lnTo>
                <a:lnTo>
                  <a:pt x="2499549" y="1459112"/>
                </a:lnTo>
                <a:lnTo>
                  <a:pt x="0" y="14591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932471" y="3598365"/>
            <a:ext cx="7479841" cy="2939415"/>
          </a:xfrm>
          <a:prstGeom prst="rect">
            <a:avLst/>
          </a:prstGeom>
        </p:spPr>
        <p:txBody>
          <a:bodyPr anchor="t" rtlCol="false" tIns="0" lIns="0" bIns="0" rIns="0">
            <a:spAutoFit/>
          </a:bodyPr>
          <a:lstStyle/>
          <a:p>
            <a:pPr algn="l" marL="0" indent="0" lvl="0">
              <a:lnSpc>
                <a:spcPts val="4649"/>
              </a:lnSpc>
              <a:spcBef>
                <a:spcPct val="0"/>
              </a:spcBef>
            </a:pPr>
            <a:r>
              <a:rPr lang="en-US" sz="3099">
                <a:solidFill>
                  <a:srgbClr val="000000"/>
                </a:solidFill>
                <a:latin typeface="Halley"/>
              </a:rPr>
              <a:t>Incluso con sus ventajas y desventajas de PHP, este sigue siendo uno de los lenguajes más utilizados a nivel mundial. Muchos sitios web reconocidos utilizan (o utilizaron, al menos) este lenguaje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832401" y="1667978"/>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70286" y="1667978"/>
            <a:ext cx="1323258" cy="1266996"/>
          </a:xfrm>
          <a:custGeom>
            <a:avLst/>
            <a:gdLst/>
            <a:ahLst/>
            <a:cxnLst/>
            <a:rect r="r" b="b" t="t" l="l"/>
            <a:pathLst>
              <a:path h="1266996" w="1323258">
                <a:moveTo>
                  <a:pt x="0" y="0"/>
                </a:moveTo>
                <a:lnTo>
                  <a:pt x="1323258" y="0"/>
                </a:lnTo>
                <a:lnTo>
                  <a:pt x="1323258"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32401" y="3562661"/>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70286" y="3562661"/>
            <a:ext cx="1323258" cy="1266996"/>
          </a:xfrm>
          <a:custGeom>
            <a:avLst/>
            <a:gdLst/>
            <a:ahLst/>
            <a:cxnLst/>
            <a:rect r="r" b="b" t="t" l="l"/>
            <a:pathLst>
              <a:path h="1266996" w="1323258">
                <a:moveTo>
                  <a:pt x="0" y="0"/>
                </a:moveTo>
                <a:lnTo>
                  <a:pt x="1323258" y="0"/>
                </a:lnTo>
                <a:lnTo>
                  <a:pt x="1323258"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32401" y="5457343"/>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832401" y="7352026"/>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94532" y="6490598"/>
            <a:ext cx="5046464" cy="5000587"/>
          </a:xfrm>
          <a:custGeom>
            <a:avLst/>
            <a:gdLst/>
            <a:ahLst/>
            <a:cxnLst/>
            <a:rect r="r" b="b" t="t" l="l"/>
            <a:pathLst>
              <a:path h="5000587" w="5046464">
                <a:moveTo>
                  <a:pt x="0" y="0"/>
                </a:moveTo>
                <a:lnTo>
                  <a:pt x="5046464" y="0"/>
                </a:lnTo>
                <a:lnTo>
                  <a:pt x="5046464" y="5000588"/>
                </a:lnTo>
                <a:lnTo>
                  <a:pt x="0" y="5000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519848" y="-3730406"/>
            <a:ext cx="5046464" cy="5000587"/>
          </a:xfrm>
          <a:custGeom>
            <a:avLst/>
            <a:gdLst/>
            <a:ahLst/>
            <a:cxnLst/>
            <a:rect r="r" b="b" t="t" l="l"/>
            <a:pathLst>
              <a:path h="5000587" w="5046464">
                <a:moveTo>
                  <a:pt x="0" y="0"/>
                </a:moveTo>
                <a:lnTo>
                  <a:pt x="5046464" y="0"/>
                </a:lnTo>
                <a:lnTo>
                  <a:pt x="5046464" y="5000587"/>
                </a:lnTo>
                <a:lnTo>
                  <a:pt x="0" y="5000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493935"/>
            <a:ext cx="13832677" cy="776246"/>
          </a:xfrm>
          <a:prstGeom prst="rect">
            <a:avLst/>
          </a:prstGeom>
        </p:spPr>
        <p:txBody>
          <a:bodyPr anchor="t" rtlCol="false" tIns="0" lIns="0" bIns="0" rIns="0">
            <a:spAutoFit/>
          </a:bodyPr>
          <a:lstStyle/>
          <a:p>
            <a:pPr>
              <a:lnSpc>
                <a:spcPts val="6210"/>
              </a:lnSpc>
            </a:pPr>
            <a:r>
              <a:rPr lang="en-US" sz="4435">
                <a:solidFill>
                  <a:srgbClr val="2B2B2B"/>
                </a:solidFill>
                <a:latin typeface="Lazydog Bold"/>
              </a:rPr>
              <a:t>EJEMPLOS DE APLICACIONES QUE UTILIZAN PHP</a:t>
            </a:r>
          </a:p>
        </p:txBody>
      </p:sp>
      <p:sp>
        <p:nvSpPr>
          <p:cNvPr name="Freeform 11" id="11"/>
          <p:cNvSpPr/>
          <p:nvPr/>
        </p:nvSpPr>
        <p:spPr>
          <a:xfrm flipH="false" flipV="false" rot="0">
            <a:off x="12118515" y="598710"/>
            <a:ext cx="1307320" cy="705953"/>
          </a:xfrm>
          <a:custGeom>
            <a:avLst/>
            <a:gdLst/>
            <a:ahLst/>
            <a:cxnLst/>
            <a:rect r="r" b="b" t="t" l="l"/>
            <a:pathLst>
              <a:path h="705953" w="1307320">
                <a:moveTo>
                  <a:pt x="0" y="0"/>
                </a:moveTo>
                <a:lnTo>
                  <a:pt x="1307321" y="0"/>
                </a:lnTo>
                <a:lnTo>
                  <a:pt x="1307321" y="705953"/>
                </a:lnTo>
                <a:lnTo>
                  <a:pt x="0" y="705953"/>
                </a:lnTo>
                <a:lnTo>
                  <a:pt x="0" y="0"/>
                </a:lnTo>
                <a:close/>
              </a:path>
            </a:pathLst>
          </a:custGeom>
          <a:blipFill>
            <a:blip r:embed="rId6"/>
            <a:stretch>
              <a:fillRect l="0" t="0" r="0" b="0"/>
            </a:stretch>
          </a:blipFill>
        </p:spPr>
      </p:sp>
      <p:sp>
        <p:nvSpPr>
          <p:cNvPr name="Freeform 12" id="12"/>
          <p:cNvSpPr/>
          <p:nvPr/>
        </p:nvSpPr>
        <p:spPr>
          <a:xfrm flipH="false" flipV="false" rot="0">
            <a:off x="9514296" y="5044909"/>
            <a:ext cx="8052016" cy="5081717"/>
          </a:xfrm>
          <a:custGeom>
            <a:avLst/>
            <a:gdLst/>
            <a:ahLst/>
            <a:cxnLst/>
            <a:rect r="r" b="b" t="t" l="l"/>
            <a:pathLst>
              <a:path h="5081717" w="8052016">
                <a:moveTo>
                  <a:pt x="0" y="0"/>
                </a:moveTo>
                <a:lnTo>
                  <a:pt x="8052016" y="0"/>
                </a:lnTo>
                <a:lnTo>
                  <a:pt x="8052016" y="5081716"/>
                </a:lnTo>
                <a:lnTo>
                  <a:pt x="0" y="5081716"/>
                </a:lnTo>
                <a:lnTo>
                  <a:pt x="0" y="0"/>
                </a:lnTo>
                <a:close/>
              </a:path>
            </a:pathLst>
          </a:custGeom>
          <a:blipFill>
            <a:blip r:embed="rId7"/>
            <a:stretch>
              <a:fillRect l="0" t="0" r="0" b="0"/>
            </a:stretch>
          </a:blipFill>
        </p:spPr>
      </p:sp>
      <p:sp>
        <p:nvSpPr>
          <p:cNvPr name="Freeform 13" id="13"/>
          <p:cNvSpPr/>
          <p:nvPr/>
        </p:nvSpPr>
        <p:spPr>
          <a:xfrm flipH="false" flipV="false" rot="0">
            <a:off x="1531939" y="3382328"/>
            <a:ext cx="1632351" cy="1662580"/>
          </a:xfrm>
          <a:custGeom>
            <a:avLst/>
            <a:gdLst/>
            <a:ahLst/>
            <a:cxnLst/>
            <a:rect r="r" b="b" t="t" l="l"/>
            <a:pathLst>
              <a:path h="1662580" w="1632351">
                <a:moveTo>
                  <a:pt x="0" y="0"/>
                </a:moveTo>
                <a:lnTo>
                  <a:pt x="1632352" y="0"/>
                </a:lnTo>
                <a:lnTo>
                  <a:pt x="1632352" y="1662581"/>
                </a:lnTo>
                <a:lnTo>
                  <a:pt x="0" y="1662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5121661" y="1787419"/>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Bold"/>
              </a:rPr>
              <a:t>1</a:t>
            </a:r>
          </a:p>
        </p:txBody>
      </p:sp>
      <p:sp>
        <p:nvSpPr>
          <p:cNvPr name="TextBox 15" id="15"/>
          <p:cNvSpPr txBox="true"/>
          <p:nvPr/>
        </p:nvSpPr>
        <p:spPr>
          <a:xfrm rot="0">
            <a:off x="11459545" y="1787419"/>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5</a:t>
            </a:r>
          </a:p>
        </p:txBody>
      </p:sp>
      <p:sp>
        <p:nvSpPr>
          <p:cNvPr name="TextBox 16" id="16"/>
          <p:cNvSpPr txBox="true"/>
          <p:nvPr/>
        </p:nvSpPr>
        <p:spPr>
          <a:xfrm rot="0">
            <a:off x="5121661" y="3682102"/>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2</a:t>
            </a:r>
          </a:p>
        </p:txBody>
      </p:sp>
      <p:sp>
        <p:nvSpPr>
          <p:cNvPr name="TextBox 17" id="17"/>
          <p:cNvSpPr txBox="true"/>
          <p:nvPr/>
        </p:nvSpPr>
        <p:spPr>
          <a:xfrm rot="0">
            <a:off x="11459545" y="3682102"/>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6</a:t>
            </a:r>
          </a:p>
        </p:txBody>
      </p:sp>
      <p:sp>
        <p:nvSpPr>
          <p:cNvPr name="TextBox 18" id="18"/>
          <p:cNvSpPr txBox="true"/>
          <p:nvPr/>
        </p:nvSpPr>
        <p:spPr>
          <a:xfrm rot="0">
            <a:off x="6650846" y="1866941"/>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Yahoo INC</a:t>
            </a:r>
          </a:p>
        </p:txBody>
      </p:sp>
      <p:sp>
        <p:nvSpPr>
          <p:cNvPr name="TextBox 19" id="19"/>
          <p:cNvSpPr txBox="true"/>
          <p:nvPr/>
        </p:nvSpPr>
        <p:spPr>
          <a:xfrm rot="0">
            <a:off x="12988730" y="1866941"/>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Digg.com</a:t>
            </a:r>
          </a:p>
        </p:txBody>
      </p:sp>
      <p:sp>
        <p:nvSpPr>
          <p:cNvPr name="TextBox 20" id="20"/>
          <p:cNvSpPr txBox="true"/>
          <p:nvPr/>
        </p:nvSpPr>
        <p:spPr>
          <a:xfrm rot="0">
            <a:off x="6650846" y="3761623"/>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Wikipedia.org</a:t>
            </a:r>
          </a:p>
        </p:txBody>
      </p:sp>
      <p:sp>
        <p:nvSpPr>
          <p:cNvPr name="TextBox 21" id="21"/>
          <p:cNvSpPr txBox="true"/>
          <p:nvPr/>
        </p:nvSpPr>
        <p:spPr>
          <a:xfrm rot="0">
            <a:off x="12988730" y="3761623"/>
            <a:ext cx="4577582" cy="649405"/>
          </a:xfrm>
          <a:prstGeom prst="rect">
            <a:avLst/>
          </a:prstGeom>
        </p:spPr>
        <p:txBody>
          <a:bodyPr anchor="t" rtlCol="false" tIns="0" lIns="0" bIns="0" rIns="0">
            <a:spAutoFit/>
          </a:bodyPr>
          <a:lstStyle/>
          <a:p>
            <a:pPr>
              <a:lnSpc>
                <a:spcPts val="4757"/>
              </a:lnSpc>
            </a:pPr>
            <a:r>
              <a:rPr lang="en-US" sz="3398">
                <a:solidFill>
                  <a:srgbClr val="000000"/>
                </a:solidFill>
                <a:latin typeface="Halley"/>
              </a:rPr>
              <a:t>Sourceforge.org</a:t>
            </a:r>
          </a:p>
        </p:txBody>
      </p:sp>
      <p:sp>
        <p:nvSpPr>
          <p:cNvPr name="TextBox 22" id="22"/>
          <p:cNvSpPr txBox="true"/>
          <p:nvPr/>
        </p:nvSpPr>
        <p:spPr>
          <a:xfrm rot="0">
            <a:off x="6650846" y="5656306"/>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Friendster.com</a:t>
            </a:r>
          </a:p>
        </p:txBody>
      </p:sp>
      <p:sp>
        <p:nvSpPr>
          <p:cNvPr name="TextBox 23" id="23"/>
          <p:cNvSpPr txBox="true"/>
          <p:nvPr/>
        </p:nvSpPr>
        <p:spPr>
          <a:xfrm rot="0">
            <a:off x="6650846" y="7550989"/>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Facebook.com</a:t>
            </a:r>
          </a:p>
        </p:txBody>
      </p:sp>
      <p:sp>
        <p:nvSpPr>
          <p:cNvPr name="TextBox 24" id="24"/>
          <p:cNvSpPr txBox="true"/>
          <p:nvPr/>
        </p:nvSpPr>
        <p:spPr>
          <a:xfrm rot="0">
            <a:off x="5121661" y="5576784"/>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3</a:t>
            </a:r>
          </a:p>
        </p:txBody>
      </p:sp>
      <p:sp>
        <p:nvSpPr>
          <p:cNvPr name="TextBox 25" id="25"/>
          <p:cNvSpPr txBox="true"/>
          <p:nvPr/>
        </p:nvSpPr>
        <p:spPr>
          <a:xfrm rot="0">
            <a:off x="5121661" y="7471467"/>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1892717" y="2173744"/>
            <a:ext cx="8386886" cy="6127411"/>
            <a:chOff x="0" y="0"/>
            <a:chExt cx="4592580" cy="3355313"/>
          </a:xfrm>
        </p:grpSpPr>
        <p:sp>
          <p:nvSpPr>
            <p:cNvPr name="Freeform 3" id="3"/>
            <p:cNvSpPr/>
            <p:nvPr/>
          </p:nvSpPr>
          <p:spPr>
            <a:xfrm flipH="false" flipV="false" rot="0">
              <a:off x="10160" y="16510"/>
              <a:ext cx="4569721" cy="3327373"/>
            </a:xfrm>
            <a:custGeom>
              <a:avLst/>
              <a:gdLst/>
              <a:ahLst/>
              <a:cxnLst/>
              <a:rect r="r" b="b" t="t" l="l"/>
              <a:pathLst>
                <a:path h="3327373" w="4569721">
                  <a:moveTo>
                    <a:pt x="4569721" y="3327373"/>
                  </a:moveTo>
                  <a:lnTo>
                    <a:pt x="0" y="3319753"/>
                  </a:lnTo>
                  <a:lnTo>
                    <a:pt x="0" y="1167247"/>
                  </a:lnTo>
                  <a:lnTo>
                    <a:pt x="17780" y="19050"/>
                  </a:lnTo>
                  <a:lnTo>
                    <a:pt x="2276707" y="0"/>
                  </a:lnTo>
                  <a:lnTo>
                    <a:pt x="4550671" y="5080"/>
                  </a:lnTo>
                  <a:close/>
                </a:path>
              </a:pathLst>
            </a:custGeom>
            <a:solidFill>
              <a:srgbClr val="CEBDAD"/>
            </a:solidFill>
          </p:spPr>
        </p:sp>
        <p:sp>
          <p:nvSpPr>
            <p:cNvPr name="Freeform 4" id="4"/>
            <p:cNvSpPr/>
            <p:nvPr/>
          </p:nvSpPr>
          <p:spPr>
            <a:xfrm flipH="false" flipV="false" rot="0">
              <a:off x="-3810" y="0"/>
              <a:ext cx="4598930" cy="3354043"/>
            </a:xfrm>
            <a:custGeom>
              <a:avLst/>
              <a:gdLst/>
              <a:ahLst/>
              <a:cxnLst/>
              <a:rect r="r" b="b" t="t" l="l"/>
              <a:pathLst>
                <a:path h="3354043" w="4598930">
                  <a:moveTo>
                    <a:pt x="4564641" y="21590"/>
                  </a:moveTo>
                  <a:cubicBezTo>
                    <a:pt x="4565911" y="34290"/>
                    <a:pt x="4565911" y="44450"/>
                    <a:pt x="4567180" y="54610"/>
                  </a:cubicBezTo>
                  <a:cubicBezTo>
                    <a:pt x="4569720" y="114288"/>
                    <a:pt x="4570991" y="186619"/>
                    <a:pt x="4573530" y="256367"/>
                  </a:cubicBezTo>
                  <a:cubicBezTo>
                    <a:pt x="4573530" y="357114"/>
                    <a:pt x="4586230" y="2343640"/>
                    <a:pt x="4592580" y="2444386"/>
                  </a:cubicBezTo>
                  <a:cubicBezTo>
                    <a:pt x="4598930" y="2596799"/>
                    <a:pt x="4595120" y="2751794"/>
                    <a:pt x="4595120" y="2904206"/>
                  </a:cubicBezTo>
                  <a:cubicBezTo>
                    <a:pt x="4595120" y="3038536"/>
                    <a:pt x="4596391" y="3162532"/>
                    <a:pt x="4597661" y="3293083"/>
                  </a:cubicBezTo>
                  <a:cubicBezTo>
                    <a:pt x="4597661" y="3314673"/>
                    <a:pt x="4597661" y="3328643"/>
                    <a:pt x="4597661" y="3352773"/>
                  </a:cubicBezTo>
                  <a:cubicBezTo>
                    <a:pt x="4574800" y="3352773"/>
                    <a:pt x="4554480" y="3354043"/>
                    <a:pt x="4524805" y="3352773"/>
                  </a:cubicBezTo>
                  <a:cubicBezTo>
                    <a:pt x="4293565" y="3347693"/>
                    <a:pt x="4058769" y="3354043"/>
                    <a:pt x="3827529" y="3348963"/>
                  </a:cubicBezTo>
                  <a:cubicBezTo>
                    <a:pt x="3688785" y="3345153"/>
                    <a:pt x="3553600" y="3347693"/>
                    <a:pt x="3414856" y="3345153"/>
                  </a:cubicBezTo>
                  <a:cubicBezTo>
                    <a:pt x="3350820" y="3343883"/>
                    <a:pt x="3286785" y="3342613"/>
                    <a:pt x="3222749" y="3341343"/>
                  </a:cubicBezTo>
                  <a:cubicBezTo>
                    <a:pt x="3183616" y="3341343"/>
                    <a:pt x="3148041" y="3342613"/>
                    <a:pt x="3108908" y="3342613"/>
                  </a:cubicBezTo>
                  <a:cubicBezTo>
                    <a:pt x="3009298" y="3341343"/>
                    <a:pt x="2735368" y="3342613"/>
                    <a:pt x="2635757" y="3341343"/>
                  </a:cubicBezTo>
                  <a:cubicBezTo>
                    <a:pt x="2564607" y="3340073"/>
                    <a:pt x="1141595" y="3348963"/>
                    <a:pt x="1070445" y="3347693"/>
                  </a:cubicBezTo>
                  <a:cubicBezTo>
                    <a:pt x="1052657" y="3347693"/>
                    <a:pt x="1031312" y="3348963"/>
                    <a:pt x="1013524" y="3348963"/>
                  </a:cubicBezTo>
                  <a:cubicBezTo>
                    <a:pt x="970834" y="3348963"/>
                    <a:pt x="931701" y="3350233"/>
                    <a:pt x="889011" y="3350233"/>
                  </a:cubicBezTo>
                  <a:cubicBezTo>
                    <a:pt x="782285" y="3350233"/>
                    <a:pt x="679116" y="3348963"/>
                    <a:pt x="572391" y="3347693"/>
                  </a:cubicBezTo>
                  <a:cubicBezTo>
                    <a:pt x="508355" y="3346423"/>
                    <a:pt x="444319" y="3345153"/>
                    <a:pt x="383842" y="3343883"/>
                  </a:cubicBezTo>
                  <a:cubicBezTo>
                    <a:pt x="270001" y="3342613"/>
                    <a:pt x="156160" y="3341343"/>
                    <a:pt x="48260" y="3341343"/>
                  </a:cubicBezTo>
                  <a:cubicBezTo>
                    <a:pt x="38100" y="3341343"/>
                    <a:pt x="29210" y="3341343"/>
                    <a:pt x="19050" y="3340073"/>
                  </a:cubicBezTo>
                  <a:cubicBezTo>
                    <a:pt x="10160" y="3338803"/>
                    <a:pt x="5080" y="3332453"/>
                    <a:pt x="7620" y="3323563"/>
                  </a:cubicBezTo>
                  <a:cubicBezTo>
                    <a:pt x="16510" y="3291695"/>
                    <a:pt x="12700" y="3227114"/>
                    <a:pt x="11430" y="3159949"/>
                  </a:cubicBezTo>
                  <a:cubicBezTo>
                    <a:pt x="10160" y="3023036"/>
                    <a:pt x="6350" y="2888707"/>
                    <a:pt x="7620" y="2751794"/>
                  </a:cubicBezTo>
                  <a:cubicBezTo>
                    <a:pt x="5080" y="2581299"/>
                    <a:pt x="0" y="470778"/>
                    <a:pt x="7620" y="297699"/>
                  </a:cubicBezTo>
                  <a:cubicBezTo>
                    <a:pt x="8890" y="264117"/>
                    <a:pt x="7620" y="227951"/>
                    <a:pt x="8890" y="194369"/>
                  </a:cubicBezTo>
                  <a:cubicBezTo>
                    <a:pt x="10160" y="140121"/>
                    <a:pt x="12700" y="80706"/>
                    <a:pt x="13970" y="44450"/>
                  </a:cubicBezTo>
                  <a:cubicBezTo>
                    <a:pt x="13970" y="41910"/>
                    <a:pt x="15240" y="39370"/>
                    <a:pt x="16510" y="38100"/>
                  </a:cubicBezTo>
                  <a:cubicBezTo>
                    <a:pt x="38100" y="35560"/>
                    <a:pt x="67222" y="30480"/>
                    <a:pt x="124142" y="29210"/>
                  </a:cubicBezTo>
                  <a:cubicBezTo>
                    <a:pt x="220195" y="25400"/>
                    <a:pt x="316249" y="22860"/>
                    <a:pt x="415859" y="20320"/>
                  </a:cubicBezTo>
                  <a:cubicBezTo>
                    <a:pt x="483452" y="17780"/>
                    <a:pt x="551045" y="16510"/>
                    <a:pt x="615081" y="13970"/>
                  </a:cubicBezTo>
                  <a:cubicBezTo>
                    <a:pt x="679116" y="11430"/>
                    <a:pt x="746709" y="8890"/>
                    <a:pt x="810745" y="8890"/>
                  </a:cubicBezTo>
                  <a:cubicBezTo>
                    <a:pt x="881896" y="7620"/>
                    <a:pt x="953046" y="10160"/>
                    <a:pt x="1024197" y="8890"/>
                  </a:cubicBezTo>
                  <a:cubicBezTo>
                    <a:pt x="1113135" y="8890"/>
                    <a:pt x="2724695" y="6350"/>
                    <a:pt x="2813633" y="5080"/>
                  </a:cubicBezTo>
                  <a:cubicBezTo>
                    <a:pt x="2899014" y="3810"/>
                    <a:pt x="2984395" y="2540"/>
                    <a:pt x="3073333" y="2540"/>
                  </a:cubicBezTo>
                  <a:cubicBezTo>
                    <a:pt x="3219192" y="1270"/>
                    <a:pt x="3361493" y="0"/>
                    <a:pt x="3507352" y="0"/>
                  </a:cubicBezTo>
                  <a:cubicBezTo>
                    <a:pt x="3567830" y="0"/>
                    <a:pt x="3631865" y="2540"/>
                    <a:pt x="3692343" y="2540"/>
                  </a:cubicBezTo>
                  <a:cubicBezTo>
                    <a:pt x="3859547" y="3810"/>
                    <a:pt x="4030308" y="5080"/>
                    <a:pt x="4197512" y="7620"/>
                  </a:cubicBezTo>
                  <a:cubicBezTo>
                    <a:pt x="4286451" y="8890"/>
                    <a:pt x="4375389" y="12700"/>
                    <a:pt x="4464327" y="16510"/>
                  </a:cubicBezTo>
                  <a:cubicBezTo>
                    <a:pt x="4485672" y="16510"/>
                    <a:pt x="4507017" y="16510"/>
                    <a:pt x="4524805" y="16510"/>
                  </a:cubicBezTo>
                  <a:cubicBezTo>
                    <a:pt x="4545591" y="17780"/>
                    <a:pt x="4554480" y="20320"/>
                    <a:pt x="4564641" y="21590"/>
                  </a:cubicBezTo>
                  <a:close/>
                  <a:moveTo>
                    <a:pt x="4574800" y="3336263"/>
                  </a:moveTo>
                  <a:cubicBezTo>
                    <a:pt x="4576070" y="3319753"/>
                    <a:pt x="4577341" y="3307053"/>
                    <a:pt x="4577341" y="3294353"/>
                  </a:cubicBezTo>
                  <a:cubicBezTo>
                    <a:pt x="4576070" y="3149616"/>
                    <a:pt x="4574800" y="3012703"/>
                    <a:pt x="4574800" y="2865458"/>
                  </a:cubicBezTo>
                  <a:cubicBezTo>
                    <a:pt x="4574800" y="2798293"/>
                    <a:pt x="4577341" y="2731128"/>
                    <a:pt x="4576070" y="2663963"/>
                  </a:cubicBezTo>
                  <a:cubicBezTo>
                    <a:pt x="4576070" y="2601965"/>
                    <a:pt x="4574800" y="2537384"/>
                    <a:pt x="4573530" y="2475386"/>
                  </a:cubicBezTo>
                  <a:cubicBezTo>
                    <a:pt x="4568450" y="2379805"/>
                    <a:pt x="4557020" y="401030"/>
                    <a:pt x="4557020" y="305449"/>
                  </a:cubicBezTo>
                  <a:cubicBezTo>
                    <a:pt x="4554480" y="225368"/>
                    <a:pt x="4551941" y="142704"/>
                    <a:pt x="4549400" y="63500"/>
                  </a:cubicBezTo>
                  <a:cubicBezTo>
                    <a:pt x="4548130" y="44450"/>
                    <a:pt x="4546861" y="43180"/>
                    <a:pt x="4514132" y="41910"/>
                  </a:cubicBezTo>
                  <a:cubicBezTo>
                    <a:pt x="4503459" y="41910"/>
                    <a:pt x="4496345" y="41910"/>
                    <a:pt x="4485672" y="40640"/>
                  </a:cubicBezTo>
                  <a:cubicBezTo>
                    <a:pt x="4396734" y="36830"/>
                    <a:pt x="4304238" y="31750"/>
                    <a:pt x="4215300" y="30480"/>
                  </a:cubicBezTo>
                  <a:cubicBezTo>
                    <a:pt x="3998291" y="26670"/>
                    <a:pt x="3777724" y="25400"/>
                    <a:pt x="3560715" y="22860"/>
                  </a:cubicBezTo>
                  <a:cubicBezTo>
                    <a:pt x="3528697" y="22860"/>
                    <a:pt x="3493122" y="22860"/>
                    <a:pt x="3461104" y="22860"/>
                  </a:cubicBezTo>
                  <a:cubicBezTo>
                    <a:pt x="3407741" y="22860"/>
                    <a:pt x="3354378" y="22860"/>
                    <a:pt x="3304572" y="22860"/>
                  </a:cubicBezTo>
                  <a:cubicBezTo>
                    <a:pt x="3190732" y="22860"/>
                    <a:pt x="3076891" y="22860"/>
                    <a:pt x="2966607" y="24130"/>
                  </a:cubicBezTo>
                  <a:cubicBezTo>
                    <a:pt x="2870554" y="25400"/>
                    <a:pt x="1251878" y="29210"/>
                    <a:pt x="1155825" y="29210"/>
                  </a:cubicBezTo>
                  <a:cubicBezTo>
                    <a:pt x="999294" y="29210"/>
                    <a:pt x="842763" y="26670"/>
                    <a:pt x="686232" y="33020"/>
                  </a:cubicBezTo>
                  <a:cubicBezTo>
                    <a:pt x="604408" y="36830"/>
                    <a:pt x="526143" y="36830"/>
                    <a:pt x="447877" y="38100"/>
                  </a:cubicBezTo>
                  <a:cubicBezTo>
                    <a:pt x="312691" y="41910"/>
                    <a:pt x="177505" y="45720"/>
                    <a:pt x="49530" y="50800"/>
                  </a:cubicBezTo>
                  <a:cubicBezTo>
                    <a:pt x="36830" y="50800"/>
                    <a:pt x="34290" y="53340"/>
                    <a:pt x="33020" y="72956"/>
                  </a:cubicBezTo>
                  <a:cubicBezTo>
                    <a:pt x="31750" y="119455"/>
                    <a:pt x="31750" y="165953"/>
                    <a:pt x="30480" y="212452"/>
                  </a:cubicBezTo>
                  <a:cubicBezTo>
                    <a:pt x="29210" y="289950"/>
                    <a:pt x="26670" y="364864"/>
                    <a:pt x="25400" y="442362"/>
                  </a:cubicBezTo>
                  <a:cubicBezTo>
                    <a:pt x="20320" y="525026"/>
                    <a:pt x="26670" y="2545134"/>
                    <a:pt x="29210" y="2627798"/>
                  </a:cubicBezTo>
                  <a:cubicBezTo>
                    <a:pt x="29210" y="2715629"/>
                    <a:pt x="29210" y="2806043"/>
                    <a:pt x="30480" y="2893873"/>
                  </a:cubicBezTo>
                  <a:cubicBezTo>
                    <a:pt x="30480" y="2958455"/>
                    <a:pt x="33020" y="3023036"/>
                    <a:pt x="33020" y="3087618"/>
                  </a:cubicBezTo>
                  <a:cubicBezTo>
                    <a:pt x="33020" y="3157366"/>
                    <a:pt x="33020" y="3227114"/>
                    <a:pt x="31750" y="3294353"/>
                  </a:cubicBezTo>
                  <a:cubicBezTo>
                    <a:pt x="31750" y="3298163"/>
                    <a:pt x="31750" y="3300703"/>
                    <a:pt x="31750" y="3304513"/>
                  </a:cubicBezTo>
                  <a:cubicBezTo>
                    <a:pt x="31750" y="3314673"/>
                    <a:pt x="35560" y="3318483"/>
                    <a:pt x="44450" y="3318483"/>
                  </a:cubicBezTo>
                  <a:cubicBezTo>
                    <a:pt x="74337" y="3318483"/>
                    <a:pt x="124142" y="3319753"/>
                    <a:pt x="170390" y="3319753"/>
                  </a:cubicBezTo>
                  <a:cubicBezTo>
                    <a:pt x="237983" y="3319753"/>
                    <a:pt x="309133" y="3317213"/>
                    <a:pt x="376726" y="3319753"/>
                  </a:cubicBezTo>
                  <a:cubicBezTo>
                    <a:pt x="487010" y="3323563"/>
                    <a:pt x="597293" y="3326103"/>
                    <a:pt x="707577" y="3324833"/>
                  </a:cubicBezTo>
                  <a:cubicBezTo>
                    <a:pt x="778727" y="3323563"/>
                    <a:pt x="846320" y="3326103"/>
                    <a:pt x="917471" y="3326103"/>
                  </a:cubicBezTo>
                  <a:cubicBezTo>
                    <a:pt x="1020639" y="3326103"/>
                    <a:pt x="1123807" y="3324833"/>
                    <a:pt x="1226976" y="3326103"/>
                  </a:cubicBezTo>
                  <a:cubicBezTo>
                    <a:pt x="1379950" y="3327373"/>
                    <a:pt x="3059103" y="3317213"/>
                    <a:pt x="3215634" y="3319753"/>
                  </a:cubicBezTo>
                  <a:cubicBezTo>
                    <a:pt x="3283227" y="3321023"/>
                    <a:pt x="3350820" y="3322293"/>
                    <a:pt x="3414856" y="3322293"/>
                  </a:cubicBezTo>
                  <a:cubicBezTo>
                    <a:pt x="3532254" y="3324833"/>
                    <a:pt x="3646095" y="3321023"/>
                    <a:pt x="3763494" y="3324833"/>
                  </a:cubicBezTo>
                  <a:cubicBezTo>
                    <a:pt x="3859547" y="3327373"/>
                    <a:pt x="3955600" y="3327373"/>
                    <a:pt x="4051654" y="3329913"/>
                  </a:cubicBezTo>
                  <a:cubicBezTo>
                    <a:pt x="4193955" y="3333723"/>
                    <a:pt x="4336256" y="3336263"/>
                    <a:pt x="4478557" y="3337533"/>
                  </a:cubicBezTo>
                  <a:cubicBezTo>
                    <a:pt x="4531920" y="3337533"/>
                    <a:pt x="4554480" y="3336263"/>
                    <a:pt x="4574800" y="3336263"/>
                  </a:cubicBezTo>
                  <a:close/>
                </a:path>
              </a:pathLst>
            </a:custGeom>
            <a:solidFill>
              <a:srgbClr val="CEBDAD"/>
            </a:solidFill>
          </p:spPr>
        </p:sp>
      </p:grpSp>
      <p:grpSp>
        <p:nvGrpSpPr>
          <p:cNvPr name="Group 5" id="5"/>
          <p:cNvGrpSpPr/>
          <p:nvPr/>
        </p:nvGrpSpPr>
        <p:grpSpPr>
          <a:xfrm rot="-2454964">
            <a:off x="982011" y="1984705"/>
            <a:ext cx="2327261" cy="704343"/>
            <a:chOff x="0" y="0"/>
            <a:chExt cx="1970980" cy="596515"/>
          </a:xfrm>
        </p:grpSpPr>
        <p:sp>
          <p:nvSpPr>
            <p:cNvPr name="Freeform 6" id="6"/>
            <p:cNvSpPr/>
            <p:nvPr/>
          </p:nvSpPr>
          <p:spPr>
            <a:xfrm flipH="false" flipV="false" rot="0">
              <a:off x="10160" y="16510"/>
              <a:ext cx="1948120" cy="568575"/>
            </a:xfrm>
            <a:custGeom>
              <a:avLst/>
              <a:gdLst/>
              <a:ahLst/>
              <a:cxnLst/>
              <a:rect r="r" b="b" t="t" l="l"/>
              <a:pathLst>
                <a:path h="568575" w="1948120">
                  <a:moveTo>
                    <a:pt x="1948120" y="568575"/>
                  </a:moveTo>
                  <a:lnTo>
                    <a:pt x="0" y="560955"/>
                  </a:lnTo>
                  <a:lnTo>
                    <a:pt x="0" y="210423"/>
                  </a:lnTo>
                  <a:lnTo>
                    <a:pt x="17780" y="19050"/>
                  </a:lnTo>
                  <a:lnTo>
                    <a:pt x="969277" y="0"/>
                  </a:lnTo>
                  <a:lnTo>
                    <a:pt x="1929070" y="5080"/>
                  </a:lnTo>
                  <a:close/>
                </a:path>
              </a:pathLst>
            </a:custGeom>
            <a:solidFill>
              <a:srgbClr val="3E721D"/>
            </a:solidFill>
          </p:spPr>
        </p:sp>
        <p:sp>
          <p:nvSpPr>
            <p:cNvPr name="Freeform 7" id="7"/>
            <p:cNvSpPr/>
            <p:nvPr/>
          </p:nvSpPr>
          <p:spPr>
            <a:xfrm flipH="false" flipV="false" rot="0">
              <a:off x="-3810" y="0"/>
              <a:ext cx="1977330" cy="595245"/>
            </a:xfrm>
            <a:custGeom>
              <a:avLst/>
              <a:gdLst/>
              <a:ahLst/>
              <a:cxnLst/>
              <a:rect r="r" b="b" t="t" l="l"/>
              <a:pathLst>
                <a:path h="595245" w="1977330">
                  <a:moveTo>
                    <a:pt x="1943040" y="21590"/>
                  </a:moveTo>
                  <a:cubicBezTo>
                    <a:pt x="1944310" y="34290"/>
                    <a:pt x="1944310" y="44450"/>
                    <a:pt x="1945580" y="54610"/>
                  </a:cubicBezTo>
                  <a:cubicBezTo>
                    <a:pt x="1948120" y="71602"/>
                    <a:pt x="1949390" y="82107"/>
                    <a:pt x="1951930" y="92237"/>
                  </a:cubicBezTo>
                  <a:cubicBezTo>
                    <a:pt x="1951930" y="106870"/>
                    <a:pt x="1964630" y="395397"/>
                    <a:pt x="1970980" y="410030"/>
                  </a:cubicBezTo>
                  <a:cubicBezTo>
                    <a:pt x="1977330" y="432167"/>
                    <a:pt x="1973520" y="454679"/>
                    <a:pt x="1973520" y="476815"/>
                  </a:cubicBezTo>
                  <a:cubicBezTo>
                    <a:pt x="1973520" y="496326"/>
                    <a:pt x="1974790" y="514335"/>
                    <a:pt x="1976060" y="534284"/>
                  </a:cubicBezTo>
                  <a:cubicBezTo>
                    <a:pt x="1976060" y="555875"/>
                    <a:pt x="1976060" y="569845"/>
                    <a:pt x="1976060" y="593975"/>
                  </a:cubicBezTo>
                  <a:cubicBezTo>
                    <a:pt x="1953200" y="593975"/>
                    <a:pt x="1932880" y="595245"/>
                    <a:pt x="1911707" y="593975"/>
                  </a:cubicBezTo>
                  <a:cubicBezTo>
                    <a:pt x="1815609" y="588895"/>
                    <a:pt x="1718032" y="595245"/>
                    <a:pt x="1621933" y="590165"/>
                  </a:cubicBezTo>
                  <a:cubicBezTo>
                    <a:pt x="1564274" y="586355"/>
                    <a:pt x="1508093" y="588895"/>
                    <a:pt x="1450434" y="586355"/>
                  </a:cubicBezTo>
                  <a:cubicBezTo>
                    <a:pt x="1423822" y="585084"/>
                    <a:pt x="1397210" y="583815"/>
                    <a:pt x="1370598" y="582545"/>
                  </a:cubicBezTo>
                  <a:cubicBezTo>
                    <a:pt x="1354335" y="582545"/>
                    <a:pt x="1339551" y="583815"/>
                    <a:pt x="1323288" y="583815"/>
                  </a:cubicBezTo>
                  <a:cubicBezTo>
                    <a:pt x="1281892" y="582545"/>
                    <a:pt x="1168052" y="583815"/>
                    <a:pt x="1126656" y="582545"/>
                  </a:cubicBezTo>
                  <a:cubicBezTo>
                    <a:pt x="1097087" y="581275"/>
                    <a:pt x="505711" y="590165"/>
                    <a:pt x="476142" y="588895"/>
                  </a:cubicBezTo>
                  <a:cubicBezTo>
                    <a:pt x="468750" y="588895"/>
                    <a:pt x="459879" y="590165"/>
                    <a:pt x="452487" y="590165"/>
                  </a:cubicBezTo>
                  <a:cubicBezTo>
                    <a:pt x="434746" y="590165"/>
                    <a:pt x="418483" y="591434"/>
                    <a:pt x="400742" y="591434"/>
                  </a:cubicBezTo>
                  <a:cubicBezTo>
                    <a:pt x="356388" y="591434"/>
                    <a:pt x="313514" y="590165"/>
                    <a:pt x="269160" y="588895"/>
                  </a:cubicBezTo>
                  <a:cubicBezTo>
                    <a:pt x="242549" y="587625"/>
                    <a:pt x="215937" y="586355"/>
                    <a:pt x="190803" y="585084"/>
                  </a:cubicBezTo>
                  <a:cubicBezTo>
                    <a:pt x="143493" y="583815"/>
                    <a:pt x="96183" y="582545"/>
                    <a:pt x="48260" y="582545"/>
                  </a:cubicBezTo>
                  <a:cubicBezTo>
                    <a:pt x="38100" y="582545"/>
                    <a:pt x="29210" y="582545"/>
                    <a:pt x="19050" y="581275"/>
                  </a:cubicBezTo>
                  <a:cubicBezTo>
                    <a:pt x="10160" y="580005"/>
                    <a:pt x="5080" y="573655"/>
                    <a:pt x="7620" y="564765"/>
                  </a:cubicBezTo>
                  <a:cubicBezTo>
                    <a:pt x="16510" y="533095"/>
                    <a:pt x="12700" y="523715"/>
                    <a:pt x="11430" y="513960"/>
                  </a:cubicBezTo>
                  <a:cubicBezTo>
                    <a:pt x="10160" y="494074"/>
                    <a:pt x="6350" y="474564"/>
                    <a:pt x="7620" y="454679"/>
                  </a:cubicBezTo>
                  <a:cubicBezTo>
                    <a:pt x="5080" y="429916"/>
                    <a:pt x="0" y="123379"/>
                    <a:pt x="7620" y="98241"/>
                  </a:cubicBezTo>
                  <a:cubicBezTo>
                    <a:pt x="8890" y="93363"/>
                    <a:pt x="7620" y="88110"/>
                    <a:pt x="8890" y="83233"/>
                  </a:cubicBezTo>
                  <a:cubicBezTo>
                    <a:pt x="10160" y="75353"/>
                    <a:pt x="12700" y="66724"/>
                    <a:pt x="13970" y="44450"/>
                  </a:cubicBezTo>
                  <a:cubicBezTo>
                    <a:pt x="13970" y="41910"/>
                    <a:pt x="15240" y="39370"/>
                    <a:pt x="16510" y="38100"/>
                  </a:cubicBezTo>
                  <a:cubicBezTo>
                    <a:pt x="38100" y="35560"/>
                    <a:pt x="59222" y="30480"/>
                    <a:pt x="82877" y="29210"/>
                  </a:cubicBezTo>
                  <a:cubicBezTo>
                    <a:pt x="122795" y="25400"/>
                    <a:pt x="162713" y="22860"/>
                    <a:pt x="204109" y="20320"/>
                  </a:cubicBezTo>
                  <a:cubicBezTo>
                    <a:pt x="232199" y="17780"/>
                    <a:pt x="260290" y="16510"/>
                    <a:pt x="286902" y="13970"/>
                  </a:cubicBezTo>
                  <a:cubicBezTo>
                    <a:pt x="313514" y="11430"/>
                    <a:pt x="341604" y="8890"/>
                    <a:pt x="368216" y="8890"/>
                  </a:cubicBezTo>
                  <a:cubicBezTo>
                    <a:pt x="397785" y="7620"/>
                    <a:pt x="427354" y="10160"/>
                    <a:pt x="456922" y="8890"/>
                  </a:cubicBezTo>
                  <a:cubicBezTo>
                    <a:pt x="493883" y="8890"/>
                    <a:pt x="1163617" y="6350"/>
                    <a:pt x="1200578" y="5080"/>
                  </a:cubicBezTo>
                  <a:cubicBezTo>
                    <a:pt x="1236060" y="3810"/>
                    <a:pt x="1271543" y="2540"/>
                    <a:pt x="1308504" y="2540"/>
                  </a:cubicBezTo>
                  <a:cubicBezTo>
                    <a:pt x="1369120" y="1270"/>
                    <a:pt x="1428257" y="0"/>
                    <a:pt x="1488873" y="0"/>
                  </a:cubicBezTo>
                  <a:cubicBezTo>
                    <a:pt x="1514007" y="0"/>
                    <a:pt x="1540619" y="2540"/>
                    <a:pt x="1565752" y="2540"/>
                  </a:cubicBezTo>
                  <a:cubicBezTo>
                    <a:pt x="1635239" y="3810"/>
                    <a:pt x="1706204" y="5080"/>
                    <a:pt x="1775691" y="7620"/>
                  </a:cubicBezTo>
                  <a:cubicBezTo>
                    <a:pt x="1812652" y="8890"/>
                    <a:pt x="1849613" y="12700"/>
                    <a:pt x="1886574" y="16510"/>
                  </a:cubicBezTo>
                  <a:cubicBezTo>
                    <a:pt x="1895444" y="16510"/>
                    <a:pt x="1904315" y="16510"/>
                    <a:pt x="1911707" y="16510"/>
                  </a:cubicBezTo>
                  <a:cubicBezTo>
                    <a:pt x="1923990" y="17780"/>
                    <a:pt x="1932880" y="20320"/>
                    <a:pt x="1943040" y="21590"/>
                  </a:cubicBezTo>
                  <a:close/>
                  <a:moveTo>
                    <a:pt x="1953200" y="577465"/>
                  </a:moveTo>
                  <a:cubicBezTo>
                    <a:pt x="1954470" y="560955"/>
                    <a:pt x="1955740" y="548255"/>
                    <a:pt x="1955740" y="535555"/>
                  </a:cubicBezTo>
                  <a:cubicBezTo>
                    <a:pt x="1954470" y="512459"/>
                    <a:pt x="1953200" y="492574"/>
                    <a:pt x="1953200" y="471187"/>
                  </a:cubicBezTo>
                  <a:cubicBezTo>
                    <a:pt x="1953200" y="461432"/>
                    <a:pt x="1955740" y="451677"/>
                    <a:pt x="1954470" y="441922"/>
                  </a:cubicBezTo>
                  <a:cubicBezTo>
                    <a:pt x="1954470" y="432917"/>
                    <a:pt x="1953200" y="423537"/>
                    <a:pt x="1951930" y="414532"/>
                  </a:cubicBezTo>
                  <a:cubicBezTo>
                    <a:pt x="1946850" y="400650"/>
                    <a:pt x="1935420" y="113248"/>
                    <a:pt x="1935420" y="99366"/>
                  </a:cubicBezTo>
                  <a:cubicBezTo>
                    <a:pt x="1932880" y="87735"/>
                    <a:pt x="1930340" y="75729"/>
                    <a:pt x="1927800" y="63500"/>
                  </a:cubicBezTo>
                  <a:cubicBezTo>
                    <a:pt x="1926530" y="44450"/>
                    <a:pt x="1925260" y="43180"/>
                    <a:pt x="1907272" y="41910"/>
                  </a:cubicBezTo>
                  <a:cubicBezTo>
                    <a:pt x="1902837" y="41910"/>
                    <a:pt x="1899880" y="41910"/>
                    <a:pt x="1895444" y="40640"/>
                  </a:cubicBezTo>
                  <a:cubicBezTo>
                    <a:pt x="1858483" y="36830"/>
                    <a:pt x="1820044" y="31750"/>
                    <a:pt x="1783083" y="30480"/>
                  </a:cubicBezTo>
                  <a:cubicBezTo>
                    <a:pt x="1692898" y="26670"/>
                    <a:pt x="1601235" y="25400"/>
                    <a:pt x="1511050" y="22860"/>
                  </a:cubicBezTo>
                  <a:cubicBezTo>
                    <a:pt x="1497744" y="22860"/>
                    <a:pt x="1482960" y="22860"/>
                    <a:pt x="1469654" y="22860"/>
                  </a:cubicBezTo>
                  <a:cubicBezTo>
                    <a:pt x="1447477" y="22860"/>
                    <a:pt x="1425300" y="22860"/>
                    <a:pt x="1404602" y="22860"/>
                  </a:cubicBezTo>
                  <a:cubicBezTo>
                    <a:pt x="1357292" y="22860"/>
                    <a:pt x="1309982" y="22860"/>
                    <a:pt x="1264151" y="24130"/>
                  </a:cubicBezTo>
                  <a:cubicBezTo>
                    <a:pt x="1224233" y="25400"/>
                    <a:pt x="551542" y="29210"/>
                    <a:pt x="511625" y="29210"/>
                  </a:cubicBezTo>
                  <a:cubicBezTo>
                    <a:pt x="446573" y="29210"/>
                    <a:pt x="381522" y="26670"/>
                    <a:pt x="316471" y="33020"/>
                  </a:cubicBezTo>
                  <a:cubicBezTo>
                    <a:pt x="282466" y="36830"/>
                    <a:pt x="249941" y="36830"/>
                    <a:pt x="217415" y="38100"/>
                  </a:cubicBezTo>
                  <a:cubicBezTo>
                    <a:pt x="161234" y="41910"/>
                    <a:pt x="105054" y="45720"/>
                    <a:pt x="49530" y="50800"/>
                  </a:cubicBezTo>
                  <a:cubicBezTo>
                    <a:pt x="36830" y="50800"/>
                    <a:pt x="34290" y="53340"/>
                    <a:pt x="33020" y="65598"/>
                  </a:cubicBezTo>
                  <a:cubicBezTo>
                    <a:pt x="31750" y="72352"/>
                    <a:pt x="31750" y="79105"/>
                    <a:pt x="30480" y="85859"/>
                  </a:cubicBezTo>
                  <a:cubicBezTo>
                    <a:pt x="29210" y="97115"/>
                    <a:pt x="26670" y="107996"/>
                    <a:pt x="25400" y="119252"/>
                  </a:cubicBezTo>
                  <a:cubicBezTo>
                    <a:pt x="20320" y="131258"/>
                    <a:pt x="26670" y="424663"/>
                    <a:pt x="29210" y="436669"/>
                  </a:cubicBezTo>
                  <a:cubicBezTo>
                    <a:pt x="29210" y="449426"/>
                    <a:pt x="29210" y="462558"/>
                    <a:pt x="30480" y="475315"/>
                  </a:cubicBezTo>
                  <a:cubicBezTo>
                    <a:pt x="30480" y="484694"/>
                    <a:pt x="33020" y="494074"/>
                    <a:pt x="33020" y="503454"/>
                  </a:cubicBezTo>
                  <a:cubicBezTo>
                    <a:pt x="33020" y="513585"/>
                    <a:pt x="33020" y="523715"/>
                    <a:pt x="31750" y="535555"/>
                  </a:cubicBezTo>
                  <a:cubicBezTo>
                    <a:pt x="31750" y="539365"/>
                    <a:pt x="31750" y="541905"/>
                    <a:pt x="31750" y="545715"/>
                  </a:cubicBezTo>
                  <a:cubicBezTo>
                    <a:pt x="31750" y="555875"/>
                    <a:pt x="35560" y="559685"/>
                    <a:pt x="44450" y="559685"/>
                  </a:cubicBezTo>
                  <a:cubicBezTo>
                    <a:pt x="62179" y="559685"/>
                    <a:pt x="82877" y="560955"/>
                    <a:pt x="102097" y="560955"/>
                  </a:cubicBezTo>
                  <a:cubicBezTo>
                    <a:pt x="130187" y="560955"/>
                    <a:pt x="159756" y="558415"/>
                    <a:pt x="187846" y="560955"/>
                  </a:cubicBezTo>
                  <a:cubicBezTo>
                    <a:pt x="233678" y="564765"/>
                    <a:pt x="279510" y="567305"/>
                    <a:pt x="325341" y="566035"/>
                  </a:cubicBezTo>
                  <a:cubicBezTo>
                    <a:pt x="354910" y="564765"/>
                    <a:pt x="383000" y="567305"/>
                    <a:pt x="412569" y="567305"/>
                  </a:cubicBezTo>
                  <a:cubicBezTo>
                    <a:pt x="455444" y="567305"/>
                    <a:pt x="498319" y="566035"/>
                    <a:pt x="541193" y="567305"/>
                  </a:cubicBezTo>
                  <a:cubicBezTo>
                    <a:pt x="604766" y="568575"/>
                    <a:pt x="1302590" y="558415"/>
                    <a:pt x="1367641" y="560955"/>
                  </a:cubicBezTo>
                  <a:cubicBezTo>
                    <a:pt x="1395732" y="562225"/>
                    <a:pt x="1423822" y="563495"/>
                    <a:pt x="1450434" y="563495"/>
                  </a:cubicBezTo>
                  <a:cubicBezTo>
                    <a:pt x="1499223" y="566035"/>
                    <a:pt x="1546533" y="562225"/>
                    <a:pt x="1595321" y="566035"/>
                  </a:cubicBezTo>
                  <a:cubicBezTo>
                    <a:pt x="1635239" y="568575"/>
                    <a:pt x="1675157" y="568575"/>
                    <a:pt x="1715075" y="571115"/>
                  </a:cubicBezTo>
                  <a:cubicBezTo>
                    <a:pt x="1774212" y="574925"/>
                    <a:pt x="1833350" y="577465"/>
                    <a:pt x="1892487" y="578735"/>
                  </a:cubicBezTo>
                  <a:cubicBezTo>
                    <a:pt x="1914664" y="578735"/>
                    <a:pt x="1932880" y="577465"/>
                    <a:pt x="1953200" y="577465"/>
                  </a:cubicBezTo>
                  <a:close/>
                </a:path>
              </a:pathLst>
            </a:custGeom>
            <a:solidFill>
              <a:srgbClr val="3E721D"/>
            </a:solidFill>
          </p:spPr>
        </p:sp>
      </p:grpSp>
      <p:grpSp>
        <p:nvGrpSpPr>
          <p:cNvPr name="Group 8" id="8"/>
          <p:cNvGrpSpPr/>
          <p:nvPr/>
        </p:nvGrpSpPr>
        <p:grpSpPr>
          <a:xfrm rot="-2454964">
            <a:off x="8847661" y="7877880"/>
            <a:ext cx="2327261" cy="704343"/>
            <a:chOff x="0" y="0"/>
            <a:chExt cx="1970980" cy="596515"/>
          </a:xfrm>
        </p:grpSpPr>
        <p:sp>
          <p:nvSpPr>
            <p:cNvPr name="Freeform 9" id="9"/>
            <p:cNvSpPr/>
            <p:nvPr/>
          </p:nvSpPr>
          <p:spPr>
            <a:xfrm flipH="false" flipV="false" rot="0">
              <a:off x="10160" y="16510"/>
              <a:ext cx="1948120" cy="568575"/>
            </a:xfrm>
            <a:custGeom>
              <a:avLst/>
              <a:gdLst/>
              <a:ahLst/>
              <a:cxnLst/>
              <a:rect r="r" b="b" t="t" l="l"/>
              <a:pathLst>
                <a:path h="568575" w="1948120">
                  <a:moveTo>
                    <a:pt x="1948120" y="568575"/>
                  </a:moveTo>
                  <a:lnTo>
                    <a:pt x="0" y="560955"/>
                  </a:lnTo>
                  <a:lnTo>
                    <a:pt x="0" y="210423"/>
                  </a:lnTo>
                  <a:lnTo>
                    <a:pt x="17780" y="19050"/>
                  </a:lnTo>
                  <a:lnTo>
                    <a:pt x="969277" y="0"/>
                  </a:lnTo>
                  <a:lnTo>
                    <a:pt x="1929070" y="5080"/>
                  </a:lnTo>
                  <a:close/>
                </a:path>
              </a:pathLst>
            </a:custGeom>
            <a:solidFill>
              <a:srgbClr val="3E721D"/>
            </a:solidFill>
          </p:spPr>
        </p:sp>
        <p:sp>
          <p:nvSpPr>
            <p:cNvPr name="Freeform 10" id="10"/>
            <p:cNvSpPr/>
            <p:nvPr/>
          </p:nvSpPr>
          <p:spPr>
            <a:xfrm flipH="false" flipV="false" rot="0">
              <a:off x="-3810" y="0"/>
              <a:ext cx="1977330" cy="595245"/>
            </a:xfrm>
            <a:custGeom>
              <a:avLst/>
              <a:gdLst/>
              <a:ahLst/>
              <a:cxnLst/>
              <a:rect r="r" b="b" t="t" l="l"/>
              <a:pathLst>
                <a:path h="595245" w="1977330">
                  <a:moveTo>
                    <a:pt x="1943040" y="21590"/>
                  </a:moveTo>
                  <a:cubicBezTo>
                    <a:pt x="1944310" y="34290"/>
                    <a:pt x="1944310" y="44450"/>
                    <a:pt x="1945580" y="54610"/>
                  </a:cubicBezTo>
                  <a:cubicBezTo>
                    <a:pt x="1948120" y="71602"/>
                    <a:pt x="1949390" y="82107"/>
                    <a:pt x="1951930" y="92237"/>
                  </a:cubicBezTo>
                  <a:cubicBezTo>
                    <a:pt x="1951930" y="106870"/>
                    <a:pt x="1964630" y="395397"/>
                    <a:pt x="1970980" y="410030"/>
                  </a:cubicBezTo>
                  <a:cubicBezTo>
                    <a:pt x="1977330" y="432167"/>
                    <a:pt x="1973520" y="454679"/>
                    <a:pt x="1973520" y="476815"/>
                  </a:cubicBezTo>
                  <a:cubicBezTo>
                    <a:pt x="1973520" y="496326"/>
                    <a:pt x="1974790" y="514335"/>
                    <a:pt x="1976060" y="534284"/>
                  </a:cubicBezTo>
                  <a:cubicBezTo>
                    <a:pt x="1976060" y="555875"/>
                    <a:pt x="1976060" y="569845"/>
                    <a:pt x="1976060" y="593975"/>
                  </a:cubicBezTo>
                  <a:cubicBezTo>
                    <a:pt x="1953200" y="593975"/>
                    <a:pt x="1932880" y="595245"/>
                    <a:pt x="1911707" y="593975"/>
                  </a:cubicBezTo>
                  <a:cubicBezTo>
                    <a:pt x="1815609" y="588895"/>
                    <a:pt x="1718032" y="595245"/>
                    <a:pt x="1621933" y="590165"/>
                  </a:cubicBezTo>
                  <a:cubicBezTo>
                    <a:pt x="1564274" y="586355"/>
                    <a:pt x="1508093" y="588895"/>
                    <a:pt x="1450434" y="586355"/>
                  </a:cubicBezTo>
                  <a:cubicBezTo>
                    <a:pt x="1423822" y="585084"/>
                    <a:pt x="1397210" y="583815"/>
                    <a:pt x="1370598" y="582545"/>
                  </a:cubicBezTo>
                  <a:cubicBezTo>
                    <a:pt x="1354335" y="582545"/>
                    <a:pt x="1339551" y="583815"/>
                    <a:pt x="1323288" y="583815"/>
                  </a:cubicBezTo>
                  <a:cubicBezTo>
                    <a:pt x="1281892" y="582545"/>
                    <a:pt x="1168052" y="583815"/>
                    <a:pt x="1126656" y="582545"/>
                  </a:cubicBezTo>
                  <a:cubicBezTo>
                    <a:pt x="1097087" y="581275"/>
                    <a:pt x="505711" y="590165"/>
                    <a:pt x="476142" y="588895"/>
                  </a:cubicBezTo>
                  <a:cubicBezTo>
                    <a:pt x="468750" y="588895"/>
                    <a:pt x="459879" y="590165"/>
                    <a:pt x="452487" y="590165"/>
                  </a:cubicBezTo>
                  <a:cubicBezTo>
                    <a:pt x="434746" y="590165"/>
                    <a:pt x="418483" y="591434"/>
                    <a:pt x="400742" y="591434"/>
                  </a:cubicBezTo>
                  <a:cubicBezTo>
                    <a:pt x="356388" y="591434"/>
                    <a:pt x="313514" y="590165"/>
                    <a:pt x="269160" y="588895"/>
                  </a:cubicBezTo>
                  <a:cubicBezTo>
                    <a:pt x="242549" y="587625"/>
                    <a:pt x="215937" y="586355"/>
                    <a:pt x="190803" y="585084"/>
                  </a:cubicBezTo>
                  <a:cubicBezTo>
                    <a:pt x="143493" y="583815"/>
                    <a:pt x="96183" y="582545"/>
                    <a:pt x="48260" y="582545"/>
                  </a:cubicBezTo>
                  <a:cubicBezTo>
                    <a:pt x="38100" y="582545"/>
                    <a:pt x="29210" y="582545"/>
                    <a:pt x="19050" y="581275"/>
                  </a:cubicBezTo>
                  <a:cubicBezTo>
                    <a:pt x="10160" y="580005"/>
                    <a:pt x="5080" y="573655"/>
                    <a:pt x="7620" y="564765"/>
                  </a:cubicBezTo>
                  <a:cubicBezTo>
                    <a:pt x="16510" y="533095"/>
                    <a:pt x="12700" y="523715"/>
                    <a:pt x="11430" y="513960"/>
                  </a:cubicBezTo>
                  <a:cubicBezTo>
                    <a:pt x="10160" y="494074"/>
                    <a:pt x="6350" y="474564"/>
                    <a:pt x="7620" y="454679"/>
                  </a:cubicBezTo>
                  <a:cubicBezTo>
                    <a:pt x="5080" y="429916"/>
                    <a:pt x="0" y="123379"/>
                    <a:pt x="7620" y="98241"/>
                  </a:cubicBezTo>
                  <a:cubicBezTo>
                    <a:pt x="8890" y="93363"/>
                    <a:pt x="7620" y="88110"/>
                    <a:pt x="8890" y="83233"/>
                  </a:cubicBezTo>
                  <a:cubicBezTo>
                    <a:pt x="10160" y="75353"/>
                    <a:pt x="12700" y="66724"/>
                    <a:pt x="13970" y="44450"/>
                  </a:cubicBezTo>
                  <a:cubicBezTo>
                    <a:pt x="13970" y="41910"/>
                    <a:pt x="15240" y="39370"/>
                    <a:pt x="16510" y="38100"/>
                  </a:cubicBezTo>
                  <a:cubicBezTo>
                    <a:pt x="38100" y="35560"/>
                    <a:pt x="59222" y="30480"/>
                    <a:pt x="82877" y="29210"/>
                  </a:cubicBezTo>
                  <a:cubicBezTo>
                    <a:pt x="122795" y="25400"/>
                    <a:pt x="162713" y="22860"/>
                    <a:pt x="204109" y="20320"/>
                  </a:cubicBezTo>
                  <a:cubicBezTo>
                    <a:pt x="232199" y="17780"/>
                    <a:pt x="260290" y="16510"/>
                    <a:pt x="286902" y="13970"/>
                  </a:cubicBezTo>
                  <a:cubicBezTo>
                    <a:pt x="313514" y="11430"/>
                    <a:pt x="341604" y="8890"/>
                    <a:pt x="368216" y="8890"/>
                  </a:cubicBezTo>
                  <a:cubicBezTo>
                    <a:pt x="397785" y="7620"/>
                    <a:pt x="427354" y="10160"/>
                    <a:pt x="456922" y="8890"/>
                  </a:cubicBezTo>
                  <a:cubicBezTo>
                    <a:pt x="493883" y="8890"/>
                    <a:pt x="1163617" y="6350"/>
                    <a:pt x="1200578" y="5080"/>
                  </a:cubicBezTo>
                  <a:cubicBezTo>
                    <a:pt x="1236060" y="3810"/>
                    <a:pt x="1271543" y="2540"/>
                    <a:pt x="1308504" y="2540"/>
                  </a:cubicBezTo>
                  <a:cubicBezTo>
                    <a:pt x="1369120" y="1270"/>
                    <a:pt x="1428257" y="0"/>
                    <a:pt x="1488873" y="0"/>
                  </a:cubicBezTo>
                  <a:cubicBezTo>
                    <a:pt x="1514007" y="0"/>
                    <a:pt x="1540619" y="2540"/>
                    <a:pt x="1565752" y="2540"/>
                  </a:cubicBezTo>
                  <a:cubicBezTo>
                    <a:pt x="1635239" y="3810"/>
                    <a:pt x="1706204" y="5080"/>
                    <a:pt x="1775691" y="7620"/>
                  </a:cubicBezTo>
                  <a:cubicBezTo>
                    <a:pt x="1812652" y="8890"/>
                    <a:pt x="1849613" y="12700"/>
                    <a:pt x="1886574" y="16510"/>
                  </a:cubicBezTo>
                  <a:cubicBezTo>
                    <a:pt x="1895444" y="16510"/>
                    <a:pt x="1904315" y="16510"/>
                    <a:pt x="1911707" y="16510"/>
                  </a:cubicBezTo>
                  <a:cubicBezTo>
                    <a:pt x="1923990" y="17780"/>
                    <a:pt x="1932880" y="20320"/>
                    <a:pt x="1943040" y="21590"/>
                  </a:cubicBezTo>
                  <a:close/>
                  <a:moveTo>
                    <a:pt x="1953200" y="577465"/>
                  </a:moveTo>
                  <a:cubicBezTo>
                    <a:pt x="1954470" y="560955"/>
                    <a:pt x="1955740" y="548255"/>
                    <a:pt x="1955740" y="535555"/>
                  </a:cubicBezTo>
                  <a:cubicBezTo>
                    <a:pt x="1954470" y="512459"/>
                    <a:pt x="1953200" y="492574"/>
                    <a:pt x="1953200" y="471187"/>
                  </a:cubicBezTo>
                  <a:cubicBezTo>
                    <a:pt x="1953200" y="461432"/>
                    <a:pt x="1955740" y="451677"/>
                    <a:pt x="1954470" y="441922"/>
                  </a:cubicBezTo>
                  <a:cubicBezTo>
                    <a:pt x="1954470" y="432917"/>
                    <a:pt x="1953200" y="423537"/>
                    <a:pt x="1951930" y="414532"/>
                  </a:cubicBezTo>
                  <a:cubicBezTo>
                    <a:pt x="1946850" y="400650"/>
                    <a:pt x="1935420" y="113248"/>
                    <a:pt x="1935420" y="99366"/>
                  </a:cubicBezTo>
                  <a:cubicBezTo>
                    <a:pt x="1932880" y="87735"/>
                    <a:pt x="1930340" y="75729"/>
                    <a:pt x="1927800" y="63500"/>
                  </a:cubicBezTo>
                  <a:cubicBezTo>
                    <a:pt x="1926530" y="44450"/>
                    <a:pt x="1925260" y="43180"/>
                    <a:pt x="1907272" y="41910"/>
                  </a:cubicBezTo>
                  <a:cubicBezTo>
                    <a:pt x="1902837" y="41910"/>
                    <a:pt x="1899880" y="41910"/>
                    <a:pt x="1895444" y="40640"/>
                  </a:cubicBezTo>
                  <a:cubicBezTo>
                    <a:pt x="1858483" y="36830"/>
                    <a:pt x="1820044" y="31750"/>
                    <a:pt x="1783083" y="30480"/>
                  </a:cubicBezTo>
                  <a:cubicBezTo>
                    <a:pt x="1692898" y="26670"/>
                    <a:pt x="1601235" y="25400"/>
                    <a:pt x="1511050" y="22860"/>
                  </a:cubicBezTo>
                  <a:cubicBezTo>
                    <a:pt x="1497744" y="22860"/>
                    <a:pt x="1482960" y="22860"/>
                    <a:pt x="1469654" y="22860"/>
                  </a:cubicBezTo>
                  <a:cubicBezTo>
                    <a:pt x="1447477" y="22860"/>
                    <a:pt x="1425300" y="22860"/>
                    <a:pt x="1404602" y="22860"/>
                  </a:cubicBezTo>
                  <a:cubicBezTo>
                    <a:pt x="1357292" y="22860"/>
                    <a:pt x="1309982" y="22860"/>
                    <a:pt x="1264151" y="24130"/>
                  </a:cubicBezTo>
                  <a:cubicBezTo>
                    <a:pt x="1224233" y="25400"/>
                    <a:pt x="551542" y="29210"/>
                    <a:pt x="511625" y="29210"/>
                  </a:cubicBezTo>
                  <a:cubicBezTo>
                    <a:pt x="446573" y="29210"/>
                    <a:pt x="381522" y="26670"/>
                    <a:pt x="316471" y="33020"/>
                  </a:cubicBezTo>
                  <a:cubicBezTo>
                    <a:pt x="282466" y="36830"/>
                    <a:pt x="249941" y="36830"/>
                    <a:pt x="217415" y="38100"/>
                  </a:cubicBezTo>
                  <a:cubicBezTo>
                    <a:pt x="161234" y="41910"/>
                    <a:pt x="105054" y="45720"/>
                    <a:pt x="49530" y="50800"/>
                  </a:cubicBezTo>
                  <a:cubicBezTo>
                    <a:pt x="36830" y="50800"/>
                    <a:pt x="34290" y="53340"/>
                    <a:pt x="33020" y="65598"/>
                  </a:cubicBezTo>
                  <a:cubicBezTo>
                    <a:pt x="31750" y="72352"/>
                    <a:pt x="31750" y="79105"/>
                    <a:pt x="30480" y="85859"/>
                  </a:cubicBezTo>
                  <a:cubicBezTo>
                    <a:pt x="29210" y="97115"/>
                    <a:pt x="26670" y="107996"/>
                    <a:pt x="25400" y="119252"/>
                  </a:cubicBezTo>
                  <a:cubicBezTo>
                    <a:pt x="20320" y="131258"/>
                    <a:pt x="26670" y="424663"/>
                    <a:pt x="29210" y="436669"/>
                  </a:cubicBezTo>
                  <a:cubicBezTo>
                    <a:pt x="29210" y="449426"/>
                    <a:pt x="29210" y="462558"/>
                    <a:pt x="30480" y="475315"/>
                  </a:cubicBezTo>
                  <a:cubicBezTo>
                    <a:pt x="30480" y="484694"/>
                    <a:pt x="33020" y="494074"/>
                    <a:pt x="33020" y="503454"/>
                  </a:cubicBezTo>
                  <a:cubicBezTo>
                    <a:pt x="33020" y="513585"/>
                    <a:pt x="33020" y="523715"/>
                    <a:pt x="31750" y="535555"/>
                  </a:cubicBezTo>
                  <a:cubicBezTo>
                    <a:pt x="31750" y="539365"/>
                    <a:pt x="31750" y="541905"/>
                    <a:pt x="31750" y="545715"/>
                  </a:cubicBezTo>
                  <a:cubicBezTo>
                    <a:pt x="31750" y="555875"/>
                    <a:pt x="35560" y="559685"/>
                    <a:pt x="44450" y="559685"/>
                  </a:cubicBezTo>
                  <a:cubicBezTo>
                    <a:pt x="62179" y="559685"/>
                    <a:pt x="82877" y="560955"/>
                    <a:pt x="102097" y="560955"/>
                  </a:cubicBezTo>
                  <a:cubicBezTo>
                    <a:pt x="130187" y="560955"/>
                    <a:pt x="159756" y="558415"/>
                    <a:pt x="187846" y="560955"/>
                  </a:cubicBezTo>
                  <a:cubicBezTo>
                    <a:pt x="233678" y="564765"/>
                    <a:pt x="279510" y="567305"/>
                    <a:pt x="325341" y="566035"/>
                  </a:cubicBezTo>
                  <a:cubicBezTo>
                    <a:pt x="354910" y="564765"/>
                    <a:pt x="383000" y="567305"/>
                    <a:pt x="412569" y="567305"/>
                  </a:cubicBezTo>
                  <a:cubicBezTo>
                    <a:pt x="455444" y="567305"/>
                    <a:pt x="498319" y="566035"/>
                    <a:pt x="541193" y="567305"/>
                  </a:cubicBezTo>
                  <a:cubicBezTo>
                    <a:pt x="604766" y="568575"/>
                    <a:pt x="1302590" y="558415"/>
                    <a:pt x="1367641" y="560955"/>
                  </a:cubicBezTo>
                  <a:cubicBezTo>
                    <a:pt x="1395732" y="562225"/>
                    <a:pt x="1423822" y="563495"/>
                    <a:pt x="1450434" y="563495"/>
                  </a:cubicBezTo>
                  <a:cubicBezTo>
                    <a:pt x="1499223" y="566035"/>
                    <a:pt x="1546533" y="562225"/>
                    <a:pt x="1595321" y="566035"/>
                  </a:cubicBezTo>
                  <a:cubicBezTo>
                    <a:pt x="1635239" y="568575"/>
                    <a:pt x="1675157" y="568575"/>
                    <a:pt x="1715075" y="571115"/>
                  </a:cubicBezTo>
                  <a:cubicBezTo>
                    <a:pt x="1774212" y="574925"/>
                    <a:pt x="1833350" y="577465"/>
                    <a:pt x="1892487" y="578735"/>
                  </a:cubicBezTo>
                  <a:cubicBezTo>
                    <a:pt x="1914664" y="578735"/>
                    <a:pt x="1932880" y="577465"/>
                    <a:pt x="1953200" y="577465"/>
                  </a:cubicBezTo>
                  <a:close/>
                </a:path>
              </a:pathLst>
            </a:custGeom>
            <a:solidFill>
              <a:srgbClr val="3E721D"/>
            </a:solidFill>
          </p:spPr>
        </p:sp>
      </p:grpSp>
      <p:sp>
        <p:nvSpPr>
          <p:cNvPr name="Freeform 11" id="11"/>
          <p:cNvSpPr/>
          <p:nvPr/>
        </p:nvSpPr>
        <p:spPr>
          <a:xfrm flipH="false" flipV="false" rot="0">
            <a:off x="11136084" y="1691997"/>
            <a:ext cx="6971366" cy="1673128"/>
          </a:xfrm>
          <a:custGeom>
            <a:avLst/>
            <a:gdLst/>
            <a:ahLst/>
            <a:cxnLst/>
            <a:rect r="r" b="b" t="t" l="l"/>
            <a:pathLst>
              <a:path h="1673128" w="6971366">
                <a:moveTo>
                  <a:pt x="0" y="0"/>
                </a:moveTo>
                <a:lnTo>
                  <a:pt x="6971365" y="0"/>
                </a:lnTo>
                <a:lnTo>
                  <a:pt x="6971365" y="1673128"/>
                </a:lnTo>
                <a:lnTo>
                  <a:pt x="0" y="1673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62928" y="-3691959"/>
            <a:ext cx="5046464" cy="5000587"/>
          </a:xfrm>
          <a:custGeom>
            <a:avLst/>
            <a:gdLst/>
            <a:ahLst/>
            <a:cxnLst/>
            <a:rect r="r" b="b" t="t" l="l"/>
            <a:pathLst>
              <a:path h="5000587" w="5046464">
                <a:moveTo>
                  <a:pt x="0" y="0"/>
                </a:moveTo>
                <a:lnTo>
                  <a:pt x="5046464" y="0"/>
                </a:lnTo>
                <a:lnTo>
                  <a:pt x="5046464" y="5000587"/>
                </a:lnTo>
                <a:lnTo>
                  <a:pt x="0" y="5000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984233" y="2068969"/>
            <a:ext cx="5275067" cy="863854"/>
          </a:xfrm>
          <a:prstGeom prst="rect">
            <a:avLst/>
          </a:prstGeom>
        </p:spPr>
        <p:txBody>
          <a:bodyPr anchor="t" rtlCol="false" tIns="0" lIns="0" bIns="0" rIns="0">
            <a:spAutoFit/>
          </a:bodyPr>
          <a:lstStyle/>
          <a:p>
            <a:pPr>
              <a:lnSpc>
                <a:spcPts val="6985"/>
              </a:lnSpc>
            </a:pPr>
            <a:r>
              <a:rPr lang="en-US" sz="4989">
                <a:solidFill>
                  <a:srgbClr val="000000"/>
                </a:solidFill>
                <a:latin typeface="Lazydog Bold"/>
              </a:rPr>
              <a:t>PHP CON MYSQL</a:t>
            </a:r>
          </a:p>
        </p:txBody>
      </p:sp>
      <p:sp>
        <p:nvSpPr>
          <p:cNvPr name="Freeform 14" id="14"/>
          <p:cNvSpPr/>
          <p:nvPr/>
        </p:nvSpPr>
        <p:spPr>
          <a:xfrm flipH="false" flipV="false" rot="0">
            <a:off x="11495990" y="2091589"/>
            <a:ext cx="1709982" cy="923390"/>
          </a:xfrm>
          <a:custGeom>
            <a:avLst/>
            <a:gdLst/>
            <a:ahLst/>
            <a:cxnLst/>
            <a:rect r="r" b="b" t="t" l="l"/>
            <a:pathLst>
              <a:path h="923390" w="1709982">
                <a:moveTo>
                  <a:pt x="0" y="0"/>
                </a:moveTo>
                <a:lnTo>
                  <a:pt x="1709981" y="0"/>
                </a:lnTo>
                <a:lnTo>
                  <a:pt x="1709981" y="923390"/>
                </a:lnTo>
                <a:lnTo>
                  <a:pt x="0" y="923390"/>
                </a:lnTo>
                <a:lnTo>
                  <a:pt x="0" y="0"/>
                </a:lnTo>
                <a:close/>
              </a:path>
            </a:pathLst>
          </a:custGeom>
          <a:blipFill>
            <a:blip r:embed="rId6"/>
            <a:stretch>
              <a:fillRect l="0" t="0" r="0" b="0"/>
            </a:stretch>
          </a:blipFill>
        </p:spPr>
      </p:sp>
      <p:sp>
        <p:nvSpPr>
          <p:cNvPr name="Freeform 15" id="15"/>
          <p:cNvSpPr/>
          <p:nvPr/>
        </p:nvSpPr>
        <p:spPr>
          <a:xfrm flipH="false" flipV="false" rot="0">
            <a:off x="11984233" y="4029013"/>
            <a:ext cx="4809776" cy="4201039"/>
          </a:xfrm>
          <a:custGeom>
            <a:avLst/>
            <a:gdLst/>
            <a:ahLst/>
            <a:cxnLst/>
            <a:rect r="r" b="b" t="t" l="l"/>
            <a:pathLst>
              <a:path h="4201039" w="4809776">
                <a:moveTo>
                  <a:pt x="0" y="0"/>
                </a:moveTo>
                <a:lnTo>
                  <a:pt x="4809776" y="0"/>
                </a:lnTo>
                <a:lnTo>
                  <a:pt x="4809776" y="4201039"/>
                </a:lnTo>
                <a:lnTo>
                  <a:pt x="0" y="4201039"/>
                </a:lnTo>
                <a:lnTo>
                  <a:pt x="0" y="0"/>
                </a:lnTo>
                <a:close/>
              </a:path>
            </a:pathLst>
          </a:custGeom>
          <a:blipFill>
            <a:blip r:embed="rId7"/>
            <a:stretch>
              <a:fillRect l="0" t="0" r="0" b="0"/>
            </a:stretch>
          </a:blipFill>
        </p:spPr>
      </p:sp>
      <p:sp>
        <p:nvSpPr>
          <p:cNvPr name="Freeform 16" id="16"/>
          <p:cNvSpPr/>
          <p:nvPr/>
        </p:nvSpPr>
        <p:spPr>
          <a:xfrm flipH="false" flipV="false" rot="0">
            <a:off x="6830534" y="6763229"/>
            <a:ext cx="2634564" cy="1537927"/>
          </a:xfrm>
          <a:custGeom>
            <a:avLst/>
            <a:gdLst/>
            <a:ahLst/>
            <a:cxnLst/>
            <a:rect r="r" b="b" t="t" l="l"/>
            <a:pathLst>
              <a:path h="1537927" w="2634564">
                <a:moveTo>
                  <a:pt x="0" y="0"/>
                </a:moveTo>
                <a:lnTo>
                  <a:pt x="2634564" y="0"/>
                </a:lnTo>
                <a:lnTo>
                  <a:pt x="2634564" y="1537927"/>
                </a:lnTo>
                <a:lnTo>
                  <a:pt x="0" y="15379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2735729" y="5869423"/>
            <a:ext cx="3228030" cy="2078044"/>
          </a:xfrm>
          <a:custGeom>
            <a:avLst/>
            <a:gdLst/>
            <a:ahLst/>
            <a:cxnLst/>
            <a:rect r="r" b="b" t="t" l="l"/>
            <a:pathLst>
              <a:path h="2078044" w="3228030">
                <a:moveTo>
                  <a:pt x="0" y="0"/>
                </a:moveTo>
                <a:lnTo>
                  <a:pt x="3228030" y="0"/>
                </a:lnTo>
                <a:lnTo>
                  <a:pt x="3228030" y="2078044"/>
                </a:lnTo>
                <a:lnTo>
                  <a:pt x="0" y="2078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2415036" y="2957777"/>
            <a:ext cx="7290472" cy="26460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Halley"/>
              </a:rPr>
              <a:t>La combinación de PHP y MySQL ofrece muchas opciones para crear casi cualquier tipo de sitio web, desde un pequeño formulario de contacto hasta un gran portal corporativo.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1932471" y="1881104"/>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10001622" y="-1218942"/>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8046" y="7292120"/>
            <a:ext cx="5850753" cy="2142838"/>
          </a:xfrm>
          <a:custGeom>
            <a:avLst/>
            <a:gdLst/>
            <a:ahLst/>
            <a:cxnLst/>
            <a:rect r="r" b="b" t="t" l="l"/>
            <a:pathLst>
              <a:path h="2142838" w="5850753">
                <a:moveTo>
                  <a:pt x="0" y="0"/>
                </a:moveTo>
                <a:lnTo>
                  <a:pt x="5850753" y="0"/>
                </a:lnTo>
                <a:lnTo>
                  <a:pt x="5850753" y="2142838"/>
                </a:lnTo>
                <a:lnTo>
                  <a:pt x="0" y="214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32471" y="1564777"/>
            <a:ext cx="6793212" cy="1742235"/>
          </a:xfrm>
          <a:prstGeom prst="rect">
            <a:avLst/>
          </a:prstGeom>
        </p:spPr>
        <p:txBody>
          <a:bodyPr anchor="t" rtlCol="false" tIns="0" lIns="0" bIns="0" rIns="0">
            <a:spAutoFit/>
          </a:bodyPr>
          <a:lstStyle/>
          <a:p>
            <a:pPr>
              <a:lnSpc>
                <a:spcPts val="6985"/>
              </a:lnSpc>
            </a:pPr>
            <a:r>
              <a:rPr lang="en-US" sz="4989">
                <a:solidFill>
                  <a:srgbClr val="2B2B2B"/>
                </a:solidFill>
                <a:latin typeface="Lazydog Bold"/>
              </a:rPr>
              <a:t>¿COMO SE RELACIONA PHP CON MYSQL?</a:t>
            </a:r>
          </a:p>
        </p:txBody>
      </p:sp>
      <p:sp>
        <p:nvSpPr>
          <p:cNvPr name="Freeform 7" id="7"/>
          <p:cNvSpPr/>
          <p:nvPr/>
        </p:nvSpPr>
        <p:spPr>
          <a:xfrm flipH="false" flipV="false" rot="0">
            <a:off x="1858989" y="2563602"/>
            <a:ext cx="1376684" cy="743409"/>
          </a:xfrm>
          <a:custGeom>
            <a:avLst/>
            <a:gdLst/>
            <a:ahLst/>
            <a:cxnLst/>
            <a:rect r="r" b="b" t="t" l="l"/>
            <a:pathLst>
              <a:path h="743409" w="1376684">
                <a:moveTo>
                  <a:pt x="0" y="0"/>
                </a:moveTo>
                <a:lnTo>
                  <a:pt x="1376683" y="0"/>
                </a:lnTo>
                <a:lnTo>
                  <a:pt x="1376683" y="743409"/>
                </a:lnTo>
                <a:lnTo>
                  <a:pt x="0" y="743409"/>
                </a:lnTo>
                <a:lnTo>
                  <a:pt x="0" y="0"/>
                </a:lnTo>
                <a:close/>
              </a:path>
            </a:pathLst>
          </a:custGeom>
          <a:blipFill>
            <a:blip r:embed="rId8"/>
            <a:stretch>
              <a:fillRect l="0" t="0" r="0" b="0"/>
            </a:stretch>
          </a:blipFill>
        </p:spPr>
      </p:sp>
      <p:sp>
        <p:nvSpPr>
          <p:cNvPr name="Freeform 8" id="8"/>
          <p:cNvSpPr/>
          <p:nvPr/>
        </p:nvSpPr>
        <p:spPr>
          <a:xfrm flipH="false" flipV="false" rot="0">
            <a:off x="9144000" y="7329420"/>
            <a:ext cx="3543019" cy="2068238"/>
          </a:xfrm>
          <a:custGeom>
            <a:avLst/>
            <a:gdLst/>
            <a:ahLst/>
            <a:cxnLst/>
            <a:rect r="r" b="b" t="t" l="l"/>
            <a:pathLst>
              <a:path h="2068238" w="3543019">
                <a:moveTo>
                  <a:pt x="0" y="0"/>
                </a:moveTo>
                <a:lnTo>
                  <a:pt x="3543019" y="0"/>
                </a:lnTo>
                <a:lnTo>
                  <a:pt x="3543019" y="2068238"/>
                </a:lnTo>
                <a:lnTo>
                  <a:pt x="0" y="2068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915510" y="1458000"/>
            <a:ext cx="5912731" cy="5691004"/>
          </a:xfrm>
          <a:custGeom>
            <a:avLst/>
            <a:gdLst/>
            <a:ahLst/>
            <a:cxnLst/>
            <a:rect r="r" b="b" t="t" l="l"/>
            <a:pathLst>
              <a:path h="5691004" w="5912731">
                <a:moveTo>
                  <a:pt x="0" y="0"/>
                </a:moveTo>
                <a:lnTo>
                  <a:pt x="5912731" y="0"/>
                </a:lnTo>
                <a:lnTo>
                  <a:pt x="5912731" y="5691003"/>
                </a:lnTo>
                <a:lnTo>
                  <a:pt x="0" y="56910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1670261" y="740054"/>
            <a:ext cx="6009404" cy="6021423"/>
            <a:chOff x="0" y="0"/>
            <a:chExt cx="6350000" cy="6362700"/>
          </a:xfrm>
        </p:grpSpPr>
        <p:sp>
          <p:nvSpPr>
            <p:cNvPr name="Freeform 11" id="11"/>
            <p:cNvSpPr/>
            <p:nvPr/>
          </p:nvSpPr>
          <p:spPr>
            <a:xfrm flipH="false" flipV="false" rot="0">
              <a:off x="-48044" y="-37490"/>
              <a:ext cx="6446076" cy="6446076"/>
            </a:xfrm>
            <a:custGeom>
              <a:avLst/>
              <a:gdLst/>
              <a:ahLst/>
              <a:cxnLst/>
              <a:rect r="r" b="b" t="t" l="l"/>
              <a:pathLst>
                <a:path h="6446076" w="6446076">
                  <a:moveTo>
                    <a:pt x="2100046" y="247180"/>
                  </a:moveTo>
                  <a:cubicBezTo>
                    <a:pt x="2245233" y="65951"/>
                    <a:pt x="2491308" y="0"/>
                    <a:pt x="2707665" y="84366"/>
                  </a:cubicBezTo>
                  <a:lnTo>
                    <a:pt x="3030042" y="210083"/>
                  </a:lnTo>
                  <a:cubicBezTo>
                    <a:pt x="3154159" y="258482"/>
                    <a:pt x="3291929" y="258482"/>
                    <a:pt x="3416046" y="210083"/>
                  </a:cubicBezTo>
                  <a:lnTo>
                    <a:pt x="3738423" y="84366"/>
                  </a:lnTo>
                  <a:cubicBezTo>
                    <a:pt x="3954780" y="0"/>
                    <a:pt x="4200855" y="65951"/>
                    <a:pt x="4346041" y="247180"/>
                  </a:cubicBezTo>
                  <a:lnTo>
                    <a:pt x="4562373" y="517233"/>
                  </a:lnTo>
                  <a:cubicBezTo>
                    <a:pt x="4645668" y="621206"/>
                    <a:pt x="4764984" y="690090"/>
                    <a:pt x="4896676" y="710234"/>
                  </a:cubicBezTo>
                  <a:lnTo>
                    <a:pt x="5238712" y="762558"/>
                  </a:lnTo>
                  <a:cubicBezTo>
                    <a:pt x="5468264" y="797674"/>
                    <a:pt x="5648414" y="977823"/>
                    <a:pt x="5683517" y="1207376"/>
                  </a:cubicBezTo>
                  <a:lnTo>
                    <a:pt x="5735841" y="1549412"/>
                  </a:lnTo>
                  <a:cubicBezTo>
                    <a:pt x="5755983" y="1681101"/>
                    <a:pt x="5824869" y="1800414"/>
                    <a:pt x="5928842" y="1883702"/>
                  </a:cubicBezTo>
                  <a:lnTo>
                    <a:pt x="6198895" y="2100033"/>
                  </a:lnTo>
                  <a:cubicBezTo>
                    <a:pt x="6380137" y="2245220"/>
                    <a:pt x="6446076" y="2491308"/>
                    <a:pt x="6361709" y="2707652"/>
                  </a:cubicBezTo>
                  <a:lnTo>
                    <a:pt x="6236005" y="3030029"/>
                  </a:lnTo>
                  <a:cubicBezTo>
                    <a:pt x="6187605" y="3154150"/>
                    <a:pt x="6187605" y="3291925"/>
                    <a:pt x="6236005" y="3416046"/>
                  </a:cubicBezTo>
                  <a:lnTo>
                    <a:pt x="6361709" y="3738423"/>
                  </a:lnTo>
                  <a:cubicBezTo>
                    <a:pt x="6446076" y="3954780"/>
                    <a:pt x="6380137" y="4200855"/>
                    <a:pt x="6198895" y="4346041"/>
                  </a:cubicBezTo>
                  <a:lnTo>
                    <a:pt x="5928842" y="4562373"/>
                  </a:lnTo>
                  <a:cubicBezTo>
                    <a:pt x="5824869" y="4645661"/>
                    <a:pt x="5755983" y="4764974"/>
                    <a:pt x="5735841" y="4896662"/>
                  </a:cubicBezTo>
                  <a:lnTo>
                    <a:pt x="5683517" y="5238699"/>
                  </a:lnTo>
                  <a:cubicBezTo>
                    <a:pt x="5648401" y="5468252"/>
                    <a:pt x="5468264" y="5648401"/>
                    <a:pt x="5238712" y="5683516"/>
                  </a:cubicBezTo>
                  <a:lnTo>
                    <a:pt x="4896663" y="5735840"/>
                  </a:lnTo>
                  <a:cubicBezTo>
                    <a:pt x="4764975" y="5755985"/>
                    <a:pt x="4645663" y="5824870"/>
                    <a:pt x="4562373" y="5928842"/>
                  </a:cubicBezTo>
                  <a:lnTo>
                    <a:pt x="4346041" y="6198895"/>
                  </a:lnTo>
                  <a:cubicBezTo>
                    <a:pt x="4200855" y="6380137"/>
                    <a:pt x="3954780" y="6446075"/>
                    <a:pt x="3738423" y="6361709"/>
                  </a:cubicBezTo>
                  <a:lnTo>
                    <a:pt x="3416046" y="6235992"/>
                  </a:lnTo>
                  <a:cubicBezTo>
                    <a:pt x="3291929" y="6187593"/>
                    <a:pt x="3154159" y="6187593"/>
                    <a:pt x="3030042" y="6235992"/>
                  </a:cubicBezTo>
                  <a:lnTo>
                    <a:pt x="2707665" y="6361709"/>
                  </a:lnTo>
                  <a:cubicBezTo>
                    <a:pt x="2491308" y="6446075"/>
                    <a:pt x="2245233" y="6380137"/>
                    <a:pt x="2100046" y="6198895"/>
                  </a:cubicBezTo>
                  <a:lnTo>
                    <a:pt x="1883715" y="5928842"/>
                  </a:lnTo>
                  <a:cubicBezTo>
                    <a:pt x="1800425" y="5824870"/>
                    <a:pt x="1681113" y="5755985"/>
                    <a:pt x="1549425" y="5735840"/>
                  </a:cubicBezTo>
                  <a:lnTo>
                    <a:pt x="1207376" y="5683516"/>
                  </a:lnTo>
                  <a:cubicBezTo>
                    <a:pt x="977824" y="5648401"/>
                    <a:pt x="797674" y="5468252"/>
                    <a:pt x="762571" y="5238699"/>
                  </a:cubicBezTo>
                  <a:lnTo>
                    <a:pt x="710247" y="4896662"/>
                  </a:lnTo>
                  <a:cubicBezTo>
                    <a:pt x="690104" y="4764975"/>
                    <a:pt x="621219" y="4645662"/>
                    <a:pt x="517245" y="4562373"/>
                  </a:cubicBezTo>
                  <a:lnTo>
                    <a:pt x="247180" y="4346041"/>
                  </a:lnTo>
                  <a:cubicBezTo>
                    <a:pt x="65951" y="4200855"/>
                    <a:pt x="13" y="3954780"/>
                    <a:pt x="84366" y="3738422"/>
                  </a:cubicBezTo>
                  <a:lnTo>
                    <a:pt x="210071" y="3416045"/>
                  </a:lnTo>
                  <a:cubicBezTo>
                    <a:pt x="258469" y="3291924"/>
                    <a:pt x="258469" y="3154150"/>
                    <a:pt x="210071" y="3030029"/>
                  </a:cubicBezTo>
                  <a:lnTo>
                    <a:pt x="84366" y="2707652"/>
                  </a:lnTo>
                  <a:cubicBezTo>
                    <a:pt x="0" y="2491308"/>
                    <a:pt x="65938" y="2245220"/>
                    <a:pt x="247180" y="2100033"/>
                  </a:cubicBezTo>
                  <a:lnTo>
                    <a:pt x="517233" y="1883702"/>
                  </a:lnTo>
                  <a:cubicBezTo>
                    <a:pt x="621206" y="1800413"/>
                    <a:pt x="690091" y="1681100"/>
                    <a:pt x="710235" y="1549412"/>
                  </a:cubicBezTo>
                  <a:lnTo>
                    <a:pt x="762559" y="1207376"/>
                  </a:lnTo>
                  <a:cubicBezTo>
                    <a:pt x="797661" y="977823"/>
                    <a:pt x="977811" y="797674"/>
                    <a:pt x="1207363" y="762558"/>
                  </a:cubicBezTo>
                  <a:lnTo>
                    <a:pt x="1549413" y="710234"/>
                  </a:lnTo>
                  <a:cubicBezTo>
                    <a:pt x="1681100" y="690089"/>
                    <a:pt x="1800412" y="621204"/>
                    <a:pt x="1883702" y="517232"/>
                  </a:cubicBezTo>
                  <a:close/>
                </a:path>
              </a:pathLst>
            </a:custGeom>
            <a:blipFill>
              <a:blip r:embed="rId13"/>
              <a:stretch>
                <a:fillRect l="-38757" t="0" r="-38757" b="0"/>
              </a:stretch>
            </a:blipFill>
          </p:spPr>
        </p:sp>
      </p:grpSp>
      <p:sp>
        <p:nvSpPr>
          <p:cNvPr name="TextBox 12" id="12"/>
          <p:cNvSpPr txBox="true"/>
          <p:nvPr/>
        </p:nvSpPr>
        <p:spPr>
          <a:xfrm rot="0">
            <a:off x="1932471" y="3617415"/>
            <a:ext cx="7479841" cy="31699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Halley"/>
              </a:rPr>
              <a:t>PHP proporciona la parte de la aplicación, y MySQL proporciona la parte de base de datos de una aplicación de base de datos web. Se utiliza el lenguaje PHP para escribir los programas que realizan las tareas de la aplicación.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601903" y="2201462"/>
            <a:ext cx="21852675" cy="5244642"/>
          </a:xfrm>
          <a:custGeom>
            <a:avLst/>
            <a:gdLst/>
            <a:ahLst/>
            <a:cxnLst/>
            <a:rect r="r" b="b" t="t" l="l"/>
            <a:pathLst>
              <a:path h="5244642" w="21852675">
                <a:moveTo>
                  <a:pt x="0" y="0"/>
                </a:moveTo>
                <a:lnTo>
                  <a:pt x="21852675" y="0"/>
                </a:lnTo>
                <a:lnTo>
                  <a:pt x="21852675" y="5244642"/>
                </a:lnTo>
                <a:lnTo>
                  <a:pt x="0" y="5244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465082"/>
            <a:ext cx="9144000" cy="5356836"/>
          </a:xfrm>
          <a:custGeom>
            <a:avLst/>
            <a:gdLst/>
            <a:ahLst/>
            <a:cxnLst/>
            <a:rect r="r" b="b" t="t" l="l"/>
            <a:pathLst>
              <a:path h="5356836" w="9144000">
                <a:moveTo>
                  <a:pt x="0" y="0"/>
                </a:moveTo>
                <a:lnTo>
                  <a:pt x="9144000" y="0"/>
                </a:lnTo>
                <a:lnTo>
                  <a:pt x="9144000" y="5356836"/>
                </a:lnTo>
                <a:lnTo>
                  <a:pt x="0" y="5356836"/>
                </a:lnTo>
                <a:lnTo>
                  <a:pt x="0" y="0"/>
                </a:lnTo>
                <a:close/>
              </a:path>
            </a:pathLst>
          </a:custGeom>
          <a:blipFill>
            <a:blip r:embed="rId4"/>
            <a:stretch>
              <a:fillRect l="-12435" t="-20380" r="-17512" b="-10056"/>
            </a:stretch>
          </a:blipFill>
        </p:spPr>
      </p:sp>
      <p:sp>
        <p:nvSpPr>
          <p:cNvPr name="Freeform 4" id="4"/>
          <p:cNvSpPr/>
          <p:nvPr/>
        </p:nvSpPr>
        <p:spPr>
          <a:xfrm flipH="false" flipV="false" rot="0">
            <a:off x="8134004" y="7200900"/>
            <a:ext cx="2019993" cy="2057400"/>
          </a:xfrm>
          <a:custGeom>
            <a:avLst/>
            <a:gdLst/>
            <a:ahLst/>
            <a:cxnLst/>
            <a:rect r="r" b="b" t="t" l="l"/>
            <a:pathLst>
              <a:path h="2057400" w="2019993">
                <a:moveTo>
                  <a:pt x="0" y="0"/>
                </a:moveTo>
                <a:lnTo>
                  <a:pt x="2019992" y="0"/>
                </a:lnTo>
                <a:lnTo>
                  <a:pt x="2019992"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2600642"/>
            <a:ext cx="7202654" cy="3693795"/>
          </a:xfrm>
          <a:prstGeom prst="rect">
            <a:avLst/>
          </a:prstGeom>
        </p:spPr>
        <p:txBody>
          <a:bodyPr anchor="t" rtlCol="false" tIns="0" lIns="0" bIns="0" rIns="0">
            <a:spAutoFit/>
          </a:bodyPr>
          <a:lstStyle/>
          <a:p>
            <a:pPr>
              <a:lnSpc>
                <a:spcPts val="4199"/>
              </a:lnSpc>
            </a:pPr>
            <a:r>
              <a:rPr lang="en-US" sz="2799">
                <a:solidFill>
                  <a:srgbClr val="000000"/>
                </a:solidFill>
                <a:latin typeface="Halley"/>
              </a:rPr>
              <a:t>El futuro de PHP parece prometedor, con el desarrollo activo de nuevas versiones y la implementación de características modernas. La comunidad PHP está trabajando en mejoras continuas y la participación de la comunidad en el proceso de desarrollo garantiza que el lenguaje siga siendo relevante y competitivo.</a:t>
            </a:r>
          </a:p>
        </p:txBody>
      </p:sp>
      <p:sp>
        <p:nvSpPr>
          <p:cNvPr name="TextBox 6" id="6"/>
          <p:cNvSpPr txBox="true"/>
          <p:nvPr/>
        </p:nvSpPr>
        <p:spPr>
          <a:xfrm rot="0">
            <a:off x="1028700" y="914400"/>
            <a:ext cx="10034662" cy="913130"/>
          </a:xfrm>
          <a:prstGeom prst="rect">
            <a:avLst/>
          </a:prstGeom>
        </p:spPr>
        <p:txBody>
          <a:bodyPr anchor="t" rtlCol="false" tIns="0" lIns="0" bIns="0" rIns="0">
            <a:spAutoFit/>
          </a:bodyPr>
          <a:lstStyle/>
          <a:p>
            <a:pPr>
              <a:lnSpc>
                <a:spcPts val="7420"/>
              </a:lnSpc>
            </a:pPr>
            <a:r>
              <a:rPr lang="en-US" sz="5300">
                <a:solidFill>
                  <a:srgbClr val="2B2B2B"/>
                </a:solidFill>
                <a:latin typeface="Lazydog Bold"/>
              </a:rPr>
              <a:t>¿CUÁL ES EL FUTURO DE PHP ?</a:t>
            </a:r>
          </a:p>
        </p:txBody>
      </p:sp>
      <p:sp>
        <p:nvSpPr>
          <p:cNvPr name="Freeform 7" id="7"/>
          <p:cNvSpPr/>
          <p:nvPr/>
        </p:nvSpPr>
        <p:spPr>
          <a:xfrm flipH="false" flipV="false" rot="0">
            <a:off x="8616647" y="997361"/>
            <a:ext cx="1537349" cy="830169"/>
          </a:xfrm>
          <a:custGeom>
            <a:avLst/>
            <a:gdLst/>
            <a:ahLst/>
            <a:cxnLst/>
            <a:rect r="r" b="b" t="t" l="l"/>
            <a:pathLst>
              <a:path h="830169" w="1537349">
                <a:moveTo>
                  <a:pt x="0" y="0"/>
                </a:moveTo>
                <a:lnTo>
                  <a:pt x="1537349" y="0"/>
                </a:lnTo>
                <a:lnTo>
                  <a:pt x="1537349" y="830169"/>
                </a:lnTo>
                <a:lnTo>
                  <a:pt x="0" y="830169"/>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1614742" y="2172850"/>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10001622" y="-1218942"/>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32471" y="1353225"/>
            <a:ext cx="5476264" cy="1742235"/>
          </a:xfrm>
          <a:prstGeom prst="rect">
            <a:avLst/>
          </a:prstGeom>
        </p:spPr>
        <p:txBody>
          <a:bodyPr anchor="t" rtlCol="false" tIns="0" lIns="0" bIns="0" rIns="0">
            <a:spAutoFit/>
          </a:bodyPr>
          <a:lstStyle/>
          <a:p>
            <a:pPr>
              <a:lnSpc>
                <a:spcPts val="6985"/>
              </a:lnSpc>
            </a:pPr>
            <a:r>
              <a:rPr lang="en-US" sz="4989">
                <a:solidFill>
                  <a:srgbClr val="000000"/>
                </a:solidFill>
                <a:latin typeface="Lazydog Bold"/>
              </a:rPr>
              <a:t>¿QUÉ SE HA HECHO CON PHP? </a:t>
            </a:r>
          </a:p>
        </p:txBody>
      </p:sp>
      <p:sp>
        <p:nvSpPr>
          <p:cNvPr name="Freeform 6" id="6"/>
          <p:cNvSpPr/>
          <p:nvPr/>
        </p:nvSpPr>
        <p:spPr>
          <a:xfrm flipH="false" flipV="false" rot="0">
            <a:off x="3204878" y="2385674"/>
            <a:ext cx="1314418" cy="709786"/>
          </a:xfrm>
          <a:custGeom>
            <a:avLst/>
            <a:gdLst/>
            <a:ahLst/>
            <a:cxnLst/>
            <a:rect r="r" b="b" t="t" l="l"/>
            <a:pathLst>
              <a:path h="709786" w="1314418">
                <a:moveTo>
                  <a:pt x="0" y="0"/>
                </a:moveTo>
                <a:lnTo>
                  <a:pt x="1314417" y="0"/>
                </a:lnTo>
                <a:lnTo>
                  <a:pt x="1314417" y="709785"/>
                </a:lnTo>
                <a:lnTo>
                  <a:pt x="0" y="709785"/>
                </a:lnTo>
                <a:lnTo>
                  <a:pt x="0" y="0"/>
                </a:lnTo>
                <a:close/>
              </a:path>
            </a:pathLst>
          </a:custGeom>
          <a:blipFill>
            <a:blip r:embed="rId6"/>
            <a:stretch>
              <a:fillRect l="0" t="0" r="0" b="0"/>
            </a:stretch>
          </a:blipFill>
        </p:spPr>
      </p:sp>
      <p:sp>
        <p:nvSpPr>
          <p:cNvPr name="Freeform 7" id="7"/>
          <p:cNvSpPr/>
          <p:nvPr/>
        </p:nvSpPr>
        <p:spPr>
          <a:xfrm flipH="false" flipV="false" rot="0">
            <a:off x="68110" y="5611975"/>
            <a:ext cx="1921181" cy="4454912"/>
          </a:xfrm>
          <a:custGeom>
            <a:avLst/>
            <a:gdLst/>
            <a:ahLst/>
            <a:cxnLst/>
            <a:rect r="r" b="b" t="t" l="l"/>
            <a:pathLst>
              <a:path h="4454912" w="1921181">
                <a:moveTo>
                  <a:pt x="0" y="0"/>
                </a:moveTo>
                <a:lnTo>
                  <a:pt x="1921180" y="0"/>
                </a:lnTo>
                <a:lnTo>
                  <a:pt x="1921180" y="4454912"/>
                </a:lnTo>
                <a:lnTo>
                  <a:pt x="0" y="4454912"/>
                </a:lnTo>
                <a:lnTo>
                  <a:pt x="0" y="0"/>
                </a:lnTo>
                <a:close/>
              </a:path>
            </a:pathLst>
          </a:custGeom>
          <a:blipFill>
            <a:blip r:embed="rId7"/>
            <a:stretch>
              <a:fillRect l="0" t="0" r="0" b="0"/>
            </a:stretch>
          </a:blipFill>
        </p:spPr>
      </p:sp>
      <p:sp>
        <p:nvSpPr>
          <p:cNvPr name="Freeform 8" id="8"/>
          <p:cNvSpPr/>
          <p:nvPr/>
        </p:nvSpPr>
        <p:spPr>
          <a:xfrm flipH="false" flipV="false" rot="0">
            <a:off x="9958451" y="8179730"/>
            <a:ext cx="2165981" cy="1650083"/>
          </a:xfrm>
          <a:custGeom>
            <a:avLst/>
            <a:gdLst/>
            <a:ahLst/>
            <a:cxnLst/>
            <a:rect r="r" b="b" t="t" l="l"/>
            <a:pathLst>
              <a:path h="1650083" w="2165981">
                <a:moveTo>
                  <a:pt x="0" y="0"/>
                </a:moveTo>
                <a:lnTo>
                  <a:pt x="2165981" y="0"/>
                </a:lnTo>
                <a:lnTo>
                  <a:pt x="2165981" y="1650083"/>
                </a:lnTo>
                <a:lnTo>
                  <a:pt x="0" y="16500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672392" y="7839431"/>
            <a:ext cx="2288305" cy="2330681"/>
          </a:xfrm>
          <a:custGeom>
            <a:avLst/>
            <a:gdLst/>
            <a:ahLst/>
            <a:cxnLst/>
            <a:rect r="r" b="b" t="t" l="l"/>
            <a:pathLst>
              <a:path h="2330681" w="2288305">
                <a:moveTo>
                  <a:pt x="0" y="0"/>
                </a:moveTo>
                <a:lnTo>
                  <a:pt x="2288305" y="0"/>
                </a:lnTo>
                <a:lnTo>
                  <a:pt x="2288305" y="2330681"/>
                </a:lnTo>
                <a:lnTo>
                  <a:pt x="0" y="23306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041442" y="3095459"/>
            <a:ext cx="4928802" cy="4743972"/>
          </a:xfrm>
          <a:custGeom>
            <a:avLst/>
            <a:gdLst/>
            <a:ahLst/>
            <a:cxnLst/>
            <a:rect r="r" b="b" t="t" l="l"/>
            <a:pathLst>
              <a:path h="4743972" w="4928802">
                <a:moveTo>
                  <a:pt x="0" y="0"/>
                </a:moveTo>
                <a:lnTo>
                  <a:pt x="4928801" y="0"/>
                </a:lnTo>
                <a:lnTo>
                  <a:pt x="4928801" y="4743972"/>
                </a:lnTo>
                <a:lnTo>
                  <a:pt x="0" y="47439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11041442" y="2276729"/>
            <a:ext cx="5482946" cy="5319116"/>
            <a:chOff x="0" y="0"/>
            <a:chExt cx="6350000" cy="6160262"/>
          </a:xfrm>
        </p:grpSpPr>
        <p:sp>
          <p:nvSpPr>
            <p:cNvPr name="Freeform 12" id="12"/>
            <p:cNvSpPr/>
            <p:nvPr/>
          </p:nvSpPr>
          <p:spPr>
            <a:xfrm flipH="false" flipV="false" rot="0">
              <a:off x="0" y="0"/>
              <a:ext cx="6350000" cy="6160262"/>
            </a:xfrm>
            <a:custGeom>
              <a:avLst/>
              <a:gdLst/>
              <a:ahLst/>
              <a:cxnLst/>
              <a:rect r="r" b="b" t="t" l="l"/>
              <a:pathLst>
                <a:path h="6160262" w="6350000">
                  <a:moveTo>
                    <a:pt x="6237986" y="4073525"/>
                  </a:moveTo>
                  <a:cubicBezTo>
                    <a:pt x="6237986" y="4870450"/>
                    <a:pt x="5634228" y="5516499"/>
                    <a:pt x="4889373" y="5516499"/>
                  </a:cubicBezTo>
                  <a:cubicBezTo>
                    <a:pt x="4595622" y="5516499"/>
                    <a:pt x="4323842" y="5415915"/>
                    <a:pt x="4102354" y="5245354"/>
                  </a:cubicBezTo>
                  <a:cubicBezTo>
                    <a:pt x="3838448" y="5788914"/>
                    <a:pt x="3307461" y="6160262"/>
                    <a:pt x="2695321" y="6160262"/>
                  </a:cubicBezTo>
                  <a:cubicBezTo>
                    <a:pt x="1820164" y="6160262"/>
                    <a:pt x="1110742" y="5401183"/>
                    <a:pt x="1110742" y="4464812"/>
                  </a:cubicBezTo>
                  <a:cubicBezTo>
                    <a:pt x="1110742" y="4411853"/>
                    <a:pt x="1113155" y="4359402"/>
                    <a:pt x="1117600" y="4307713"/>
                  </a:cubicBezTo>
                  <a:cubicBezTo>
                    <a:pt x="482854" y="4190492"/>
                    <a:pt x="0" y="3598545"/>
                    <a:pt x="0" y="2885948"/>
                  </a:cubicBezTo>
                  <a:cubicBezTo>
                    <a:pt x="0" y="2089023"/>
                    <a:pt x="603758" y="1442974"/>
                    <a:pt x="1348613" y="1442974"/>
                  </a:cubicBezTo>
                  <a:cubicBezTo>
                    <a:pt x="1348613" y="646049"/>
                    <a:pt x="1952371" y="0"/>
                    <a:pt x="2697226" y="0"/>
                  </a:cubicBezTo>
                  <a:cubicBezTo>
                    <a:pt x="3086100" y="0"/>
                    <a:pt x="3436366" y="176149"/>
                    <a:pt x="3682492" y="457835"/>
                  </a:cubicBezTo>
                  <a:cubicBezTo>
                    <a:pt x="3965829" y="173863"/>
                    <a:pt x="4346575" y="0"/>
                    <a:pt x="4765421" y="0"/>
                  </a:cubicBezTo>
                  <a:cubicBezTo>
                    <a:pt x="5640578" y="0"/>
                    <a:pt x="6350000" y="759079"/>
                    <a:pt x="6350000" y="1695450"/>
                  </a:cubicBezTo>
                  <a:cubicBezTo>
                    <a:pt x="6350000" y="2216785"/>
                    <a:pt x="6130036" y="2683002"/>
                    <a:pt x="5784088" y="2994025"/>
                  </a:cubicBezTo>
                  <a:cubicBezTo>
                    <a:pt x="6062472" y="3258312"/>
                    <a:pt x="6237986" y="3644011"/>
                    <a:pt x="6237986" y="4073525"/>
                  </a:cubicBezTo>
                  <a:close/>
                </a:path>
              </a:pathLst>
            </a:custGeom>
            <a:blipFill>
              <a:blip r:embed="rId14"/>
              <a:stretch>
                <a:fillRect l="-35390" t="0" r="-35390" b="0"/>
              </a:stretch>
            </a:blipFill>
          </p:spPr>
        </p:sp>
      </p:grpSp>
      <p:sp>
        <p:nvSpPr>
          <p:cNvPr name="TextBox 13" id="13"/>
          <p:cNvSpPr txBox="true"/>
          <p:nvPr/>
        </p:nvSpPr>
        <p:spPr>
          <a:xfrm rot="0">
            <a:off x="1932471" y="3617415"/>
            <a:ext cx="7479841" cy="26460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Halley"/>
              </a:rPr>
              <a:t>Desde octubre de 2018, PHP se usa en el 80 % de los sitios web cuyo lenguaje del lado del servidor es conocido . Por lo general, se usa en sitios web para generar contenido de página web de forma dinámica.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5989217" y="2952579"/>
            <a:ext cx="1323258" cy="1266996"/>
          </a:xfrm>
          <a:custGeom>
            <a:avLst/>
            <a:gdLst/>
            <a:ahLst/>
            <a:cxnLst/>
            <a:rect r="r" b="b" t="t" l="l"/>
            <a:pathLst>
              <a:path h="1266996" w="1323258">
                <a:moveTo>
                  <a:pt x="0" y="0"/>
                </a:moveTo>
                <a:lnTo>
                  <a:pt x="1323258" y="0"/>
                </a:lnTo>
                <a:lnTo>
                  <a:pt x="1323258"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89217" y="5143500"/>
            <a:ext cx="1323258" cy="1266996"/>
          </a:xfrm>
          <a:custGeom>
            <a:avLst/>
            <a:gdLst/>
            <a:ahLst/>
            <a:cxnLst/>
            <a:rect r="r" b="b" t="t" l="l"/>
            <a:pathLst>
              <a:path h="1266996" w="1323258">
                <a:moveTo>
                  <a:pt x="0" y="0"/>
                </a:moveTo>
                <a:lnTo>
                  <a:pt x="1323258" y="0"/>
                </a:lnTo>
                <a:lnTo>
                  <a:pt x="1323258"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89217" y="7334553"/>
            <a:ext cx="1323258" cy="1266996"/>
          </a:xfrm>
          <a:custGeom>
            <a:avLst/>
            <a:gdLst/>
            <a:ahLst/>
            <a:cxnLst/>
            <a:rect r="r" b="b" t="t" l="l"/>
            <a:pathLst>
              <a:path h="1266996" w="1323258">
                <a:moveTo>
                  <a:pt x="0" y="0"/>
                </a:moveTo>
                <a:lnTo>
                  <a:pt x="1323258" y="0"/>
                </a:lnTo>
                <a:lnTo>
                  <a:pt x="1323258" y="1266997"/>
                </a:lnTo>
                <a:lnTo>
                  <a:pt x="0" y="1266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71791" y="383772"/>
            <a:ext cx="9996312" cy="1560387"/>
          </a:xfrm>
          <a:prstGeom prst="rect">
            <a:avLst/>
          </a:prstGeom>
        </p:spPr>
        <p:txBody>
          <a:bodyPr anchor="t" rtlCol="false" tIns="0" lIns="0" bIns="0" rIns="0">
            <a:spAutoFit/>
          </a:bodyPr>
          <a:lstStyle/>
          <a:p>
            <a:pPr>
              <a:lnSpc>
                <a:spcPts val="6210"/>
              </a:lnSpc>
            </a:pPr>
            <a:r>
              <a:rPr lang="en-US" sz="4435">
                <a:solidFill>
                  <a:srgbClr val="2B2B2B"/>
                </a:solidFill>
                <a:latin typeface="Lazydog Bold"/>
              </a:rPr>
              <a:t>¿QUÉ SE NECESITA PARA APRENDER PHP?</a:t>
            </a:r>
          </a:p>
        </p:txBody>
      </p:sp>
      <p:sp>
        <p:nvSpPr>
          <p:cNvPr name="Freeform 6" id="6"/>
          <p:cNvSpPr/>
          <p:nvPr/>
        </p:nvSpPr>
        <p:spPr>
          <a:xfrm flipH="false" flipV="false" rot="0">
            <a:off x="413652" y="1279907"/>
            <a:ext cx="1230097" cy="664252"/>
          </a:xfrm>
          <a:custGeom>
            <a:avLst/>
            <a:gdLst/>
            <a:ahLst/>
            <a:cxnLst/>
            <a:rect r="r" b="b" t="t" l="l"/>
            <a:pathLst>
              <a:path h="664252" w="1230097">
                <a:moveTo>
                  <a:pt x="0" y="0"/>
                </a:moveTo>
                <a:lnTo>
                  <a:pt x="1230096" y="0"/>
                </a:lnTo>
                <a:lnTo>
                  <a:pt x="1230096" y="664252"/>
                </a:lnTo>
                <a:lnTo>
                  <a:pt x="0" y="664252"/>
                </a:lnTo>
                <a:lnTo>
                  <a:pt x="0" y="0"/>
                </a:lnTo>
                <a:close/>
              </a:path>
            </a:pathLst>
          </a:custGeom>
          <a:blipFill>
            <a:blip r:embed="rId4"/>
            <a:stretch>
              <a:fillRect l="0" t="0" r="0" b="0"/>
            </a:stretch>
          </a:blipFill>
        </p:spPr>
      </p:sp>
      <p:sp>
        <p:nvSpPr>
          <p:cNvPr name="Freeform 7" id="7"/>
          <p:cNvSpPr/>
          <p:nvPr/>
        </p:nvSpPr>
        <p:spPr>
          <a:xfrm flipH="false" flipV="false" rot="0">
            <a:off x="9526510" y="984697"/>
            <a:ext cx="2083186" cy="1177947"/>
          </a:xfrm>
          <a:custGeom>
            <a:avLst/>
            <a:gdLst/>
            <a:ahLst/>
            <a:cxnLst/>
            <a:rect r="r" b="b" t="t" l="l"/>
            <a:pathLst>
              <a:path h="1177947" w="2083186">
                <a:moveTo>
                  <a:pt x="0" y="0"/>
                </a:moveTo>
                <a:lnTo>
                  <a:pt x="2083186" y="0"/>
                </a:lnTo>
                <a:lnTo>
                  <a:pt x="2083186" y="1177947"/>
                </a:lnTo>
                <a:lnTo>
                  <a:pt x="0" y="11779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952668" y="2432205"/>
            <a:ext cx="8318418" cy="8583977"/>
            <a:chOff x="0" y="0"/>
            <a:chExt cx="777974" cy="802811"/>
          </a:xfrm>
        </p:grpSpPr>
        <p:sp>
          <p:nvSpPr>
            <p:cNvPr name="Freeform 9" id="9"/>
            <p:cNvSpPr/>
            <p:nvPr/>
          </p:nvSpPr>
          <p:spPr>
            <a:xfrm flipH="false" flipV="false" rot="0">
              <a:off x="0" y="0"/>
              <a:ext cx="777974" cy="802811"/>
            </a:xfrm>
            <a:custGeom>
              <a:avLst/>
              <a:gdLst/>
              <a:ahLst/>
              <a:cxnLst/>
              <a:rect r="r" b="b" t="t" l="l"/>
              <a:pathLst>
                <a:path h="802811" w="777974">
                  <a:moveTo>
                    <a:pt x="574774" y="0"/>
                  </a:moveTo>
                  <a:lnTo>
                    <a:pt x="0" y="0"/>
                  </a:lnTo>
                  <a:lnTo>
                    <a:pt x="203200" y="802811"/>
                  </a:lnTo>
                  <a:lnTo>
                    <a:pt x="777974" y="802811"/>
                  </a:lnTo>
                  <a:lnTo>
                    <a:pt x="574774" y="0"/>
                  </a:lnTo>
                  <a:close/>
                </a:path>
              </a:pathLst>
            </a:custGeom>
            <a:blipFill>
              <a:blip r:embed="rId7"/>
              <a:stretch>
                <a:fillRect l="-14426" t="0" r="-14426" b="0"/>
              </a:stretch>
            </a:blipFill>
          </p:spPr>
        </p:sp>
      </p:grpSp>
      <p:sp>
        <p:nvSpPr>
          <p:cNvPr name="TextBox 10" id="10"/>
          <p:cNvSpPr txBox="true"/>
          <p:nvPr/>
        </p:nvSpPr>
        <p:spPr>
          <a:xfrm rot="0">
            <a:off x="6278476" y="3072020"/>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Bold"/>
              </a:rPr>
              <a:t>1</a:t>
            </a:r>
          </a:p>
        </p:txBody>
      </p:sp>
      <p:sp>
        <p:nvSpPr>
          <p:cNvPr name="TextBox 11" id="11"/>
          <p:cNvSpPr txBox="true"/>
          <p:nvPr/>
        </p:nvSpPr>
        <p:spPr>
          <a:xfrm rot="0">
            <a:off x="6278476" y="5243442"/>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2</a:t>
            </a:r>
          </a:p>
        </p:txBody>
      </p:sp>
      <p:sp>
        <p:nvSpPr>
          <p:cNvPr name="TextBox 12" id="12"/>
          <p:cNvSpPr txBox="true"/>
          <p:nvPr/>
        </p:nvSpPr>
        <p:spPr>
          <a:xfrm rot="0">
            <a:off x="7472161" y="3194699"/>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Saber MySql</a:t>
            </a:r>
          </a:p>
        </p:txBody>
      </p:sp>
      <p:sp>
        <p:nvSpPr>
          <p:cNvPr name="TextBox 13" id="13"/>
          <p:cNvSpPr txBox="true"/>
          <p:nvPr/>
        </p:nvSpPr>
        <p:spPr>
          <a:xfrm rot="0">
            <a:off x="11922250" y="2298855"/>
            <a:ext cx="5899080" cy="3058888"/>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MySQL te ayudará a crear una conexión de base de datos que se requerirá en caso de que quieras hacer un sitio web dinámico.</a:t>
            </a:r>
          </a:p>
        </p:txBody>
      </p:sp>
      <p:sp>
        <p:nvSpPr>
          <p:cNvPr name="TextBox 14" id="14"/>
          <p:cNvSpPr txBox="true"/>
          <p:nvPr/>
        </p:nvSpPr>
        <p:spPr>
          <a:xfrm rot="0">
            <a:off x="7500997" y="5411121"/>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Saber HTML</a:t>
            </a:r>
          </a:p>
        </p:txBody>
      </p:sp>
      <p:sp>
        <p:nvSpPr>
          <p:cNvPr name="TextBox 15" id="15"/>
          <p:cNvSpPr txBox="true"/>
          <p:nvPr/>
        </p:nvSpPr>
        <p:spPr>
          <a:xfrm rot="0">
            <a:off x="11922250" y="5901676"/>
            <a:ext cx="4577582" cy="2456517"/>
          </a:xfrm>
          <a:prstGeom prst="rect">
            <a:avLst/>
          </a:prstGeom>
        </p:spPr>
        <p:txBody>
          <a:bodyPr anchor="t" rtlCol="false" tIns="0" lIns="0" bIns="0" rIns="0">
            <a:spAutoFit/>
          </a:bodyPr>
          <a:lstStyle/>
          <a:p>
            <a:pPr>
              <a:lnSpc>
                <a:spcPts val="4757"/>
              </a:lnSpc>
            </a:pPr>
            <a:r>
              <a:rPr lang="en-US" sz="3398">
                <a:solidFill>
                  <a:srgbClr val="000000"/>
                </a:solidFill>
                <a:latin typeface="Halley"/>
              </a:rPr>
              <a:t>HTML y CSS son necesarias para que se vea bien una página web.</a:t>
            </a:r>
          </a:p>
        </p:txBody>
      </p:sp>
      <p:sp>
        <p:nvSpPr>
          <p:cNvPr name="TextBox 16" id="16"/>
          <p:cNvSpPr txBox="true"/>
          <p:nvPr/>
        </p:nvSpPr>
        <p:spPr>
          <a:xfrm rot="0">
            <a:off x="7500997" y="7576674"/>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Saber algo de CSS</a:t>
            </a:r>
          </a:p>
        </p:txBody>
      </p:sp>
      <p:sp>
        <p:nvSpPr>
          <p:cNvPr name="TextBox 17" id="17"/>
          <p:cNvSpPr txBox="true"/>
          <p:nvPr/>
        </p:nvSpPr>
        <p:spPr>
          <a:xfrm rot="0">
            <a:off x="6278476" y="7453994"/>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3</a:t>
            </a:r>
          </a:p>
        </p:txBody>
      </p:sp>
      <p:sp>
        <p:nvSpPr>
          <p:cNvPr name="TextBox 18" id="18"/>
          <p:cNvSpPr txBox="true"/>
          <p:nvPr/>
        </p:nvSpPr>
        <p:spPr>
          <a:xfrm rot="0">
            <a:off x="11922250" y="1330749"/>
            <a:ext cx="3885565"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Bold"/>
              </a:rPr>
              <a:t>Dato Interesante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2622421" y="1912407"/>
            <a:ext cx="5187679" cy="1245043"/>
          </a:xfrm>
          <a:custGeom>
            <a:avLst/>
            <a:gdLst/>
            <a:ahLst/>
            <a:cxnLst/>
            <a:rect r="r" b="b" t="t" l="l"/>
            <a:pathLst>
              <a:path h="1245043" w="5187679">
                <a:moveTo>
                  <a:pt x="0" y="0"/>
                </a:moveTo>
                <a:lnTo>
                  <a:pt x="5187679" y="0"/>
                </a:lnTo>
                <a:lnTo>
                  <a:pt x="5187679" y="1245043"/>
                </a:lnTo>
                <a:lnTo>
                  <a:pt x="0" y="1245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17437" y="2743490"/>
            <a:ext cx="6970563" cy="5826229"/>
          </a:xfrm>
          <a:custGeom>
            <a:avLst/>
            <a:gdLst/>
            <a:ahLst/>
            <a:cxnLst/>
            <a:rect r="r" b="b" t="t" l="l"/>
            <a:pathLst>
              <a:path h="5826229" w="6970563">
                <a:moveTo>
                  <a:pt x="0" y="0"/>
                </a:moveTo>
                <a:lnTo>
                  <a:pt x="6970563" y="0"/>
                </a:lnTo>
                <a:lnTo>
                  <a:pt x="6970563" y="5826229"/>
                </a:lnTo>
                <a:lnTo>
                  <a:pt x="0" y="5826229"/>
                </a:lnTo>
                <a:lnTo>
                  <a:pt x="0" y="0"/>
                </a:lnTo>
                <a:close/>
              </a:path>
            </a:pathLst>
          </a:custGeom>
          <a:blipFill>
            <a:blip r:embed="rId4"/>
            <a:stretch>
              <a:fillRect l="0" t="0" r="0" b="0"/>
            </a:stretch>
          </a:blipFill>
        </p:spPr>
      </p:sp>
      <p:sp>
        <p:nvSpPr>
          <p:cNvPr name="Freeform 4" id="4"/>
          <p:cNvSpPr/>
          <p:nvPr/>
        </p:nvSpPr>
        <p:spPr>
          <a:xfrm flipH="false" flipV="false" rot="0">
            <a:off x="9866183" y="7546364"/>
            <a:ext cx="2386342" cy="2430534"/>
          </a:xfrm>
          <a:custGeom>
            <a:avLst/>
            <a:gdLst/>
            <a:ahLst/>
            <a:cxnLst/>
            <a:rect r="r" b="b" t="t" l="l"/>
            <a:pathLst>
              <a:path h="2430534" w="2386342">
                <a:moveTo>
                  <a:pt x="0" y="0"/>
                </a:moveTo>
                <a:lnTo>
                  <a:pt x="2386342" y="0"/>
                </a:lnTo>
                <a:lnTo>
                  <a:pt x="2386342" y="2430534"/>
                </a:lnTo>
                <a:lnTo>
                  <a:pt x="0" y="24305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42936" y="7873510"/>
            <a:ext cx="3141264" cy="1776242"/>
          </a:xfrm>
          <a:custGeom>
            <a:avLst/>
            <a:gdLst/>
            <a:ahLst/>
            <a:cxnLst/>
            <a:rect r="r" b="b" t="t" l="l"/>
            <a:pathLst>
              <a:path h="1776242" w="3141264">
                <a:moveTo>
                  <a:pt x="0" y="0"/>
                </a:moveTo>
                <a:lnTo>
                  <a:pt x="3141264" y="0"/>
                </a:lnTo>
                <a:lnTo>
                  <a:pt x="3141264" y="1776242"/>
                </a:lnTo>
                <a:lnTo>
                  <a:pt x="0" y="1776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0" y="1153639"/>
            <a:ext cx="12252525" cy="2610180"/>
          </a:xfrm>
          <a:prstGeom prst="rect">
            <a:avLst/>
          </a:prstGeom>
        </p:spPr>
        <p:txBody>
          <a:bodyPr anchor="t" rtlCol="false" tIns="0" lIns="0" bIns="0" rIns="0">
            <a:spAutoFit/>
          </a:bodyPr>
          <a:lstStyle/>
          <a:p>
            <a:pPr algn="ctr">
              <a:lnSpc>
                <a:spcPts val="10481"/>
              </a:lnSpc>
            </a:pPr>
            <a:r>
              <a:rPr lang="en-US" sz="7487">
                <a:solidFill>
                  <a:srgbClr val="2B2B2B"/>
                </a:solidFill>
                <a:latin typeface="Lazydog Bold"/>
              </a:rPr>
              <a:t>¿QUÉ NIVEL DE LENGUAJE ES PHP?</a:t>
            </a:r>
          </a:p>
        </p:txBody>
      </p:sp>
      <p:sp>
        <p:nvSpPr>
          <p:cNvPr name="TextBox 7" id="7"/>
          <p:cNvSpPr txBox="true"/>
          <p:nvPr/>
        </p:nvSpPr>
        <p:spPr>
          <a:xfrm rot="0">
            <a:off x="2386342" y="3985919"/>
            <a:ext cx="7479841" cy="3179445"/>
          </a:xfrm>
          <a:prstGeom prst="rect">
            <a:avLst/>
          </a:prstGeom>
        </p:spPr>
        <p:txBody>
          <a:bodyPr anchor="t" rtlCol="false" tIns="0" lIns="0" bIns="0" rIns="0">
            <a:spAutoFit/>
          </a:bodyPr>
          <a:lstStyle/>
          <a:p>
            <a:pPr algn="ctr" marL="0" indent="0" lvl="0">
              <a:lnSpc>
                <a:spcPts val="4950"/>
              </a:lnSpc>
              <a:spcBef>
                <a:spcPct val="0"/>
              </a:spcBef>
            </a:pPr>
            <a:r>
              <a:rPr lang="en-US" sz="3300">
                <a:solidFill>
                  <a:srgbClr val="000000"/>
                </a:solidFill>
                <a:latin typeface="Halley"/>
              </a:rPr>
              <a:t>Como ya mencionamos, el PHP es un lenguaje de programación de alto nivel. Es bastante popular y utilizado en el desarrollo web dado lo rápido, flexible y práctico que 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1596287" y="1228500"/>
            <a:ext cx="5059815" cy="1214356"/>
          </a:xfrm>
          <a:custGeom>
            <a:avLst/>
            <a:gdLst/>
            <a:ahLst/>
            <a:cxnLst/>
            <a:rect r="r" b="b" t="t" l="l"/>
            <a:pathLst>
              <a:path h="1214356" w="5059815">
                <a:moveTo>
                  <a:pt x="0" y="0"/>
                </a:moveTo>
                <a:lnTo>
                  <a:pt x="5059814" y="0"/>
                </a:lnTo>
                <a:lnTo>
                  <a:pt x="5059814" y="1214356"/>
                </a:lnTo>
                <a:lnTo>
                  <a:pt x="0" y="1214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3906532" y="6360342"/>
            <a:ext cx="7517360" cy="6333376"/>
          </a:xfrm>
          <a:custGeom>
            <a:avLst/>
            <a:gdLst/>
            <a:ahLst/>
            <a:cxnLst/>
            <a:rect r="r" b="b" t="t" l="l"/>
            <a:pathLst>
              <a:path h="6333376" w="7517360">
                <a:moveTo>
                  <a:pt x="0" y="0"/>
                </a:moveTo>
                <a:lnTo>
                  <a:pt x="7517361" y="0"/>
                </a:lnTo>
                <a:lnTo>
                  <a:pt x="7517361" y="6333376"/>
                </a:lnTo>
                <a:lnTo>
                  <a:pt x="0" y="6333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15603" y="2551787"/>
            <a:ext cx="7938457" cy="5183427"/>
          </a:xfrm>
          <a:custGeom>
            <a:avLst/>
            <a:gdLst/>
            <a:ahLst/>
            <a:cxnLst/>
            <a:rect r="r" b="b" t="t" l="l"/>
            <a:pathLst>
              <a:path h="5183427" w="7938457">
                <a:moveTo>
                  <a:pt x="0" y="0"/>
                </a:moveTo>
                <a:lnTo>
                  <a:pt x="7938457" y="0"/>
                </a:lnTo>
                <a:lnTo>
                  <a:pt x="7938457" y="5183426"/>
                </a:lnTo>
                <a:lnTo>
                  <a:pt x="0" y="5183426"/>
                </a:lnTo>
                <a:lnTo>
                  <a:pt x="0" y="0"/>
                </a:lnTo>
                <a:close/>
              </a:path>
            </a:pathLst>
          </a:custGeom>
          <a:blipFill>
            <a:blip r:embed="rId6"/>
            <a:stretch>
              <a:fillRect l="-19063" t="0" r="-14646" b="0"/>
            </a:stretch>
          </a:blipFill>
        </p:spPr>
      </p:sp>
      <p:sp>
        <p:nvSpPr>
          <p:cNvPr name="Freeform 5" id="5"/>
          <p:cNvSpPr/>
          <p:nvPr/>
        </p:nvSpPr>
        <p:spPr>
          <a:xfrm flipH="false" flipV="false" rot="0">
            <a:off x="10026756" y="7237314"/>
            <a:ext cx="977694" cy="995799"/>
          </a:xfrm>
          <a:custGeom>
            <a:avLst/>
            <a:gdLst/>
            <a:ahLst/>
            <a:cxnLst/>
            <a:rect r="r" b="b" t="t" l="l"/>
            <a:pathLst>
              <a:path h="995799" w="977694">
                <a:moveTo>
                  <a:pt x="0" y="0"/>
                </a:moveTo>
                <a:lnTo>
                  <a:pt x="977694" y="0"/>
                </a:lnTo>
                <a:lnTo>
                  <a:pt x="977694" y="995799"/>
                </a:lnTo>
                <a:lnTo>
                  <a:pt x="0" y="9957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932471" y="1353225"/>
            <a:ext cx="5217376" cy="860132"/>
          </a:xfrm>
          <a:prstGeom prst="rect">
            <a:avLst/>
          </a:prstGeom>
        </p:spPr>
        <p:txBody>
          <a:bodyPr anchor="t" rtlCol="false" tIns="0" lIns="0" bIns="0" rIns="0">
            <a:spAutoFit/>
          </a:bodyPr>
          <a:lstStyle/>
          <a:p>
            <a:pPr>
              <a:lnSpc>
                <a:spcPts val="6985"/>
              </a:lnSpc>
            </a:pPr>
            <a:r>
              <a:rPr lang="en-US" sz="4989">
                <a:solidFill>
                  <a:srgbClr val="FFFFFF"/>
                </a:solidFill>
                <a:latin typeface="Lazydog Bold"/>
              </a:rPr>
              <a:t>CONCLUSIONES </a:t>
            </a:r>
          </a:p>
        </p:txBody>
      </p:sp>
      <p:sp>
        <p:nvSpPr>
          <p:cNvPr name="TextBox 7" id="7"/>
          <p:cNvSpPr txBox="true"/>
          <p:nvPr/>
        </p:nvSpPr>
        <p:spPr>
          <a:xfrm rot="0">
            <a:off x="1028700" y="2669818"/>
            <a:ext cx="8960917" cy="5694045"/>
          </a:xfrm>
          <a:prstGeom prst="rect">
            <a:avLst/>
          </a:prstGeom>
        </p:spPr>
        <p:txBody>
          <a:bodyPr anchor="t" rtlCol="false" tIns="0" lIns="0" bIns="0" rIns="0">
            <a:spAutoFit/>
          </a:bodyPr>
          <a:lstStyle/>
          <a:p>
            <a:pPr algn="l" marL="0" indent="0" lvl="0">
              <a:lnSpc>
                <a:spcPts val="4950"/>
              </a:lnSpc>
              <a:spcBef>
                <a:spcPct val="0"/>
              </a:spcBef>
            </a:pPr>
            <a:r>
              <a:rPr lang="en-US" sz="3300">
                <a:solidFill>
                  <a:srgbClr val="000000"/>
                </a:solidFill>
                <a:latin typeface="Halley"/>
              </a:rPr>
              <a:t>En conclusión php es un lenguaje de programación muy utilizado y que se seguirá utilizando debido a su facilidad para programar, el que algunas personas digan que esta acabado es mera mentira, ya que este lenguaje de programación siempre ha sido de los más relevantes y seguirá utilizándose por muchos años aunque ya no sea con la frecuencia con la que se utilizaba en sus inicios.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1614742" y="2172850"/>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10001622" y="-1218942"/>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8046" y="7292120"/>
            <a:ext cx="5850753" cy="2142838"/>
          </a:xfrm>
          <a:custGeom>
            <a:avLst/>
            <a:gdLst/>
            <a:ahLst/>
            <a:cxnLst/>
            <a:rect r="r" b="b" t="t" l="l"/>
            <a:pathLst>
              <a:path h="2142838" w="5850753">
                <a:moveTo>
                  <a:pt x="0" y="0"/>
                </a:moveTo>
                <a:lnTo>
                  <a:pt x="5850753" y="0"/>
                </a:lnTo>
                <a:lnTo>
                  <a:pt x="5850753" y="2142838"/>
                </a:lnTo>
                <a:lnTo>
                  <a:pt x="0" y="214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946498" y="7481332"/>
            <a:ext cx="3789585" cy="2142838"/>
          </a:xfrm>
          <a:custGeom>
            <a:avLst/>
            <a:gdLst/>
            <a:ahLst/>
            <a:cxnLst/>
            <a:rect r="r" b="b" t="t" l="l"/>
            <a:pathLst>
              <a:path h="2142838" w="3789585">
                <a:moveTo>
                  <a:pt x="0" y="0"/>
                </a:moveTo>
                <a:lnTo>
                  <a:pt x="3789585" y="0"/>
                </a:lnTo>
                <a:lnTo>
                  <a:pt x="3789585" y="2142838"/>
                </a:lnTo>
                <a:lnTo>
                  <a:pt x="0" y="21428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400660" y="2276729"/>
            <a:ext cx="8393542" cy="5858132"/>
          </a:xfrm>
          <a:custGeom>
            <a:avLst/>
            <a:gdLst/>
            <a:ahLst/>
            <a:cxnLst/>
            <a:rect r="r" b="b" t="t" l="l"/>
            <a:pathLst>
              <a:path h="5858132" w="8393542">
                <a:moveTo>
                  <a:pt x="0" y="0"/>
                </a:moveTo>
                <a:lnTo>
                  <a:pt x="8393542" y="0"/>
                </a:lnTo>
                <a:lnTo>
                  <a:pt x="8393542" y="5858132"/>
                </a:lnTo>
                <a:lnTo>
                  <a:pt x="0" y="58581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9562374" y="2024671"/>
            <a:ext cx="7924407" cy="5177343"/>
            <a:chOff x="0" y="0"/>
            <a:chExt cx="13898577" cy="9080515"/>
          </a:xfrm>
        </p:grpSpPr>
        <p:sp>
          <p:nvSpPr>
            <p:cNvPr name="Freeform 9" id="9"/>
            <p:cNvSpPr/>
            <p:nvPr/>
          </p:nvSpPr>
          <p:spPr>
            <a:xfrm flipH="false" flipV="false" rot="0">
              <a:off x="-11430" y="612935"/>
              <a:ext cx="14208458" cy="8325925"/>
            </a:xfrm>
            <a:custGeom>
              <a:avLst/>
              <a:gdLst/>
              <a:ahLst/>
              <a:cxnLst/>
              <a:rect r="r" b="b" t="t" l="l"/>
              <a:pathLst>
                <a:path h="8325925" w="14208458">
                  <a:moveTo>
                    <a:pt x="11109444" y="671050"/>
                  </a:moveTo>
                  <a:cubicBezTo>
                    <a:pt x="9807148" y="135299"/>
                    <a:pt x="9458293" y="110782"/>
                    <a:pt x="7928060" y="0"/>
                  </a:cubicBezTo>
                  <a:cubicBezTo>
                    <a:pt x="4420059" y="27241"/>
                    <a:pt x="1576410" y="1351181"/>
                    <a:pt x="475642" y="3527780"/>
                  </a:cubicBezTo>
                  <a:cubicBezTo>
                    <a:pt x="98991" y="4272382"/>
                    <a:pt x="0" y="5105066"/>
                    <a:pt x="440896" y="5834231"/>
                  </a:cubicBezTo>
                  <a:cubicBezTo>
                    <a:pt x="1021857" y="6792225"/>
                    <a:pt x="2465919" y="7441482"/>
                    <a:pt x="3991982" y="7703001"/>
                  </a:cubicBezTo>
                  <a:cubicBezTo>
                    <a:pt x="5518047" y="7965428"/>
                    <a:pt x="7198384" y="8325925"/>
                    <a:pt x="8763365" y="8201522"/>
                  </a:cubicBezTo>
                  <a:cubicBezTo>
                    <a:pt x="9983659" y="8104360"/>
                    <a:pt x="11202565" y="7521391"/>
                    <a:pt x="12115700" y="6983824"/>
                  </a:cubicBezTo>
                  <a:cubicBezTo>
                    <a:pt x="12721679" y="6626960"/>
                    <a:pt x="13099721" y="6132072"/>
                    <a:pt x="13352675" y="5625379"/>
                  </a:cubicBezTo>
                  <a:cubicBezTo>
                    <a:pt x="14208458" y="3861943"/>
                    <a:pt x="13512508" y="1660826"/>
                    <a:pt x="11109444" y="671050"/>
                  </a:cubicBezTo>
                  <a:close/>
                </a:path>
              </a:pathLst>
            </a:custGeom>
            <a:blipFill>
              <a:blip r:embed="rId12"/>
              <a:stretch>
                <a:fillRect l="-16235" t="-7450" r="-15849" b="-10059"/>
              </a:stretch>
            </a:blipFill>
          </p:spPr>
        </p:sp>
      </p:grpSp>
      <p:sp>
        <p:nvSpPr>
          <p:cNvPr name="TextBox 10" id="10"/>
          <p:cNvSpPr txBox="true"/>
          <p:nvPr/>
        </p:nvSpPr>
        <p:spPr>
          <a:xfrm rot="0">
            <a:off x="1383040" y="1919896"/>
            <a:ext cx="8017620" cy="860132"/>
          </a:xfrm>
          <a:prstGeom prst="rect">
            <a:avLst/>
          </a:prstGeom>
        </p:spPr>
        <p:txBody>
          <a:bodyPr anchor="t" rtlCol="false" tIns="0" lIns="0" bIns="0" rIns="0">
            <a:spAutoFit/>
          </a:bodyPr>
          <a:lstStyle/>
          <a:p>
            <a:pPr>
              <a:lnSpc>
                <a:spcPts val="6985"/>
              </a:lnSpc>
            </a:pPr>
            <a:r>
              <a:rPr lang="en-US" sz="4989">
                <a:solidFill>
                  <a:srgbClr val="020202"/>
                </a:solidFill>
                <a:latin typeface="Lazydog Bold"/>
              </a:rPr>
              <a:t>¿QUÉ ES PHP?</a:t>
            </a:r>
          </a:p>
        </p:txBody>
      </p:sp>
      <p:sp>
        <p:nvSpPr>
          <p:cNvPr name="Freeform 11" id="11"/>
          <p:cNvSpPr/>
          <p:nvPr/>
        </p:nvSpPr>
        <p:spPr>
          <a:xfrm flipH="false" flipV="false" rot="0">
            <a:off x="3853710" y="1994537"/>
            <a:ext cx="1377585" cy="785491"/>
          </a:xfrm>
          <a:custGeom>
            <a:avLst/>
            <a:gdLst/>
            <a:ahLst/>
            <a:cxnLst/>
            <a:rect r="r" b="b" t="t" l="l"/>
            <a:pathLst>
              <a:path h="785491" w="1377585">
                <a:moveTo>
                  <a:pt x="0" y="0"/>
                </a:moveTo>
                <a:lnTo>
                  <a:pt x="1377586" y="0"/>
                </a:lnTo>
                <a:lnTo>
                  <a:pt x="1377586" y="785490"/>
                </a:lnTo>
                <a:lnTo>
                  <a:pt x="0" y="785490"/>
                </a:lnTo>
                <a:lnTo>
                  <a:pt x="0" y="0"/>
                </a:lnTo>
                <a:close/>
              </a:path>
            </a:pathLst>
          </a:custGeom>
          <a:blipFill>
            <a:blip r:embed="rId13"/>
            <a:stretch>
              <a:fillRect l="-2795" t="0" r="-2795" b="0"/>
            </a:stretch>
          </a:blipFill>
        </p:spPr>
      </p:sp>
      <p:sp>
        <p:nvSpPr>
          <p:cNvPr name="TextBox 12" id="12"/>
          <p:cNvSpPr txBox="true"/>
          <p:nvPr/>
        </p:nvSpPr>
        <p:spPr>
          <a:xfrm rot="0">
            <a:off x="1383040" y="3617415"/>
            <a:ext cx="8179334" cy="36937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Halley"/>
              </a:rPr>
              <a:t>PHP es un lenguaje de programación interpretado​ del lado del servidor y de uso general que se adapta especialmente al desarrollo web.​ Fue creado inicialmente por el programador danés-canadiense Rasmus Lerdorf en 1994.​ En la actualidad, la implementación de referencia de PHP es producida por The PHP Group.​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135186" y="4074001"/>
            <a:ext cx="12017628" cy="2884231"/>
          </a:xfrm>
          <a:custGeom>
            <a:avLst/>
            <a:gdLst/>
            <a:ahLst/>
            <a:cxnLst/>
            <a:rect r="r" b="b" t="t" l="l"/>
            <a:pathLst>
              <a:path h="2884231" w="12017628">
                <a:moveTo>
                  <a:pt x="0" y="0"/>
                </a:moveTo>
                <a:lnTo>
                  <a:pt x="12017628" y="0"/>
                </a:lnTo>
                <a:lnTo>
                  <a:pt x="12017628" y="2884231"/>
                </a:lnTo>
                <a:lnTo>
                  <a:pt x="0" y="28842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66665" y="1353974"/>
            <a:ext cx="1794615" cy="1945382"/>
          </a:xfrm>
          <a:custGeom>
            <a:avLst/>
            <a:gdLst/>
            <a:ahLst/>
            <a:cxnLst/>
            <a:rect r="r" b="b" t="t" l="l"/>
            <a:pathLst>
              <a:path h="1945382" w="1794615">
                <a:moveTo>
                  <a:pt x="0" y="0"/>
                </a:moveTo>
                <a:lnTo>
                  <a:pt x="1794615" y="0"/>
                </a:lnTo>
                <a:lnTo>
                  <a:pt x="1794615" y="1945382"/>
                </a:lnTo>
                <a:lnTo>
                  <a:pt x="0" y="194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02922" y="7807723"/>
            <a:ext cx="1009670" cy="966740"/>
          </a:xfrm>
          <a:custGeom>
            <a:avLst/>
            <a:gdLst/>
            <a:ahLst/>
            <a:cxnLst/>
            <a:rect r="r" b="b" t="t" l="l"/>
            <a:pathLst>
              <a:path h="966740" w="1009670">
                <a:moveTo>
                  <a:pt x="0" y="0"/>
                </a:moveTo>
                <a:lnTo>
                  <a:pt x="1009670" y="0"/>
                </a:lnTo>
                <a:lnTo>
                  <a:pt x="1009670" y="966741"/>
                </a:lnTo>
                <a:lnTo>
                  <a:pt x="0" y="966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31850" y="7807723"/>
            <a:ext cx="1009670" cy="966740"/>
          </a:xfrm>
          <a:custGeom>
            <a:avLst/>
            <a:gdLst/>
            <a:ahLst/>
            <a:cxnLst/>
            <a:rect r="r" b="b" t="t" l="l"/>
            <a:pathLst>
              <a:path h="966740" w="1009670">
                <a:moveTo>
                  <a:pt x="0" y="0"/>
                </a:moveTo>
                <a:lnTo>
                  <a:pt x="1009669" y="0"/>
                </a:lnTo>
                <a:lnTo>
                  <a:pt x="1009669" y="966741"/>
                </a:lnTo>
                <a:lnTo>
                  <a:pt x="0" y="966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563972" y="8581818"/>
            <a:ext cx="2317713" cy="1352965"/>
          </a:xfrm>
          <a:custGeom>
            <a:avLst/>
            <a:gdLst/>
            <a:ahLst/>
            <a:cxnLst/>
            <a:rect r="r" b="b" t="t" l="l"/>
            <a:pathLst>
              <a:path h="1352965" w="2317713">
                <a:moveTo>
                  <a:pt x="0" y="0"/>
                </a:moveTo>
                <a:lnTo>
                  <a:pt x="2317713" y="0"/>
                </a:lnTo>
                <a:lnTo>
                  <a:pt x="2317713" y="1352964"/>
                </a:lnTo>
                <a:lnTo>
                  <a:pt x="0" y="13529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46015" y="1111657"/>
            <a:ext cx="2385834" cy="2430017"/>
          </a:xfrm>
          <a:custGeom>
            <a:avLst/>
            <a:gdLst/>
            <a:ahLst/>
            <a:cxnLst/>
            <a:rect r="r" b="b" t="t" l="l"/>
            <a:pathLst>
              <a:path h="2430017" w="2385834">
                <a:moveTo>
                  <a:pt x="0" y="0"/>
                </a:moveTo>
                <a:lnTo>
                  <a:pt x="2385835" y="0"/>
                </a:lnTo>
                <a:lnTo>
                  <a:pt x="2385835" y="2430017"/>
                </a:lnTo>
                <a:lnTo>
                  <a:pt x="0" y="24300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4563972" y="3299356"/>
            <a:ext cx="2916987" cy="1723674"/>
          </a:xfrm>
          <a:custGeom>
            <a:avLst/>
            <a:gdLst/>
            <a:ahLst/>
            <a:cxnLst/>
            <a:rect r="r" b="b" t="t" l="l"/>
            <a:pathLst>
              <a:path h="1723674" w="2916987">
                <a:moveTo>
                  <a:pt x="0" y="0"/>
                </a:moveTo>
                <a:lnTo>
                  <a:pt x="2916987" y="0"/>
                </a:lnTo>
                <a:lnTo>
                  <a:pt x="2916987" y="1723675"/>
                </a:lnTo>
                <a:lnTo>
                  <a:pt x="0" y="17236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27974" y="6193773"/>
            <a:ext cx="2703875" cy="1528919"/>
          </a:xfrm>
          <a:custGeom>
            <a:avLst/>
            <a:gdLst/>
            <a:ahLst/>
            <a:cxnLst/>
            <a:rect r="r" b="b" t="t" l="l"/>
            <a:pathLst>
              <a:path h="1528919" w="2703875">
                <a:moveTo>
                  <a:pt x="0" y="0"/>
                </a:moveTo>
                <a:lnTo>
                  <a:pt x="2703876" y="0"/>
                </a:lnTo>
                <a:lnTo>
                  <a:pt x="2703876" y="1528918"/>
                </a:lnTo>
                <a:lnTo>
                  <a:pt x="0" y="15289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079942" y="1597742"/>
            <a:ext cx="8128117" cy="1305447"/>
          </a:xfrm>
          <a:prstGeom prst="rect">
            <a:avLst/>
          </a:prstGeom>
        </p:spPr>
        <p:txBody>
          <a:bodyPr anchor="t" rtlCol="false" tIns="0" lIns="0" bIns="0" rIns="0">
            <a:spAutoFit/>
          </a:bodyPr>
          <a:lstStyle/>
          <a:p>
            <a:pPr algn="ctr">
              <a:lnSpc>
                <a:spcPts val="10608"/>
              </a:lnSpc>
            </a:pPr>
            <a:r>
              <a:rPr lang="en-US" sz="7577">
                <a:solidFill>
                  <a:srgbClr val="2B2B2B"/>
                </a:solidFill>
                <a:latin typeface="Lazydog Bold"/>
              </a:rPr>
              <a:t>GRACIAS POR SU</a:t>
            </a:r>
          </a:p>
        </p:txBody>
      </p:sp>
      <p:sp>
        <p:nvSpPr>
          <p:cNvPr name="TextBox 11" id="11"/>
          <p:cNvSpPr txBox="true"/>
          <p:nvPr/>
        </p:nvSpPr>
        <p:spPr>
          <a:xfrm rot="0">
            <a:off x="11418445" y="8053803"/>
            <a:ext cx="3837706" cy="417431"/>
          </a:xfrm>
          <a:prstGeom prst="rect">
            <a:avLst/>
          </a:prstGeom>
        </p:spPr>
        <p:txBody>
          <a:bodyPr anchor="t" rtlCol="false" tIns="0" lIns="0" bIns="0" rIns="0">
            <a:spAutoFit/>
          </a:bodyPr>
          <a:lstStyle/>
          <a:p>
            <a:pPr>
              <a:lnSpc>
                <a:spcPts val="3321"/>
              </a:lnSpc>
            </a:pPr>
            <a:r>
              <a:rPr lang="en-US" sz="2372">
                <a:solidFill>
                  <a:srgbClr val="0097B2"/>
                </a:solidFill>
                <a:latin typeface="Lazydog Bold"/>
              </a:rPr>
              <a:t>4TO DE PROGRAMACIÓN</a:t>
            </a:r>
          </a:p>
        </p:txBody>
      </p:sp>
      <p:sp>
        <p:nvSpPr>
          <p:cNvPr name="TextBox 12" id="12"/>
          <p:cNvSpPr txBox="true"/>
          <p:nvPr/>
        </p:nvSpPr>
        <p:spPr>
          <a:xfrm rot="0">
            <a:off x="4347372" y="8053803"/>
            <a:ext cx="5755551" cy="417431"/>
          </a:xfrm>
          <a:prstGeom prst="rect">
            <a:avLst/>
          </a:prstGeom>
        </p:spPr>
        <p:txBody>
          <a:bodyPr anchor="t" rtlCol="false" tIns="0" lIns="0" bIns="0" rIns="0">
            <a:spAutoFit/>
          </a:bodyPr>
          <a:lstStyle/>
          <a:p>
            <a:pPr>
              <a:lnSpc>
                <a:spcPts val="3321"/>
              </a:lnSpc>
            </a:pPr>
            <a:r>
              <a:rPr lang="en-US" sz="2372">
                <a:solidFill>
                  <a:srgbClr val="0097B2"/>
                </a:solidFill>
                <a:latin typeface="Lazydog"/>
              </a:rPr>
              <a:t>DIEGO ALEJANDRO VILLALOBOS GUZMÁN </a:t>
            </a:r>
          </a:p>
        </p:txBody>
      </p:sp>
      <p:sp>
        <p:nvSpPr>
          <p:cNvPr name="TextBox 13" id="13"/>
          <p:cNvSpPr txBox="true"/>
          <p:nvPr/>
        </p:nvSpPr>
        <p:spPr>
          <a:xfrm rot="0">
            <a:off x="2826720" y="2560289"/>
            <a:ext cx="12634560" cy="2955827"/>
          </a:xfrm>
          <a:prstGeom prst="rect">
            <a:avLst/>
          </a:prstGeom>
        </p:spPr>
        <p:txBody>
          <a:bodyPr anchor="t" rtlCol="false" tIns="0" lIns="0" bIns="0" rIns="0">
            <a:spAutoFit/>
          </a:bodyPr>
          <a:lstStyle/>
          <a:p>
            <a:pPr algn="ctr">
              <a:lnSpc>
                <a:spcPts val="24039"/>
              </a:lnSpc>
            </a:pPr>
            <a:r>
              <a:rPr lang="en-US" sz="17171">
                <a:solidFill>
                  <a:srgbClr val="2B2B2B"/>
                </a:solidFill>
                <a:latin typeface="Lazydog Bold"/>
              </a:rPr>
              <a:t>ATENCIÓN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1614742" y="2172850"/>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10001622" y="-1218942"/>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8046" y="7187385"/>
            <a:ext cx="5850753" cy="2142838"/>
          </a:xfrm>
          <a:custGeom>
            <a:avLst/>
            <a:gdLst/>
            <a:ahLst/>
            <a:cxnLst/>
            <a:rect r="r" b="b" t="t" l="l"/>
            <a:pathLst>
              <a:path h="2142838" w="5850753">
                <a:moveTo>
                  <a:pt x="0" y="0"/>
                </a:moveTo>
                <a:lnTo>
                  <a:pt x="5850753" y="0"/>
                </a:lnTo>
                <a:lnTo>
                  <a:pt x="5850753" y="2142839"/>
                </a:lnTo>
                <a:lnTo>
                  <a:pt x="0" y="2142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346415">
            <a:off x="11734046" y="1552893"/>
            <a:ext cx="7179385" cy="6217837"/>
            <a:chOff x="0" y="0"/>
            <a:chExt cx="938494" cy="812800"/>
          </a:xfrm>
        </p:grpSpPr>
        <p:sp>
          <p:nvSpPr>
            <p:cNvPr name="Freeform 7" id="7"/>
            <p:cNvSpPr/>
            <p:nvPr/>
          </p:nvSpPr>
          <p:spPr>
            <a:xfrm flipH="false" flipV="false" rot="0">
              <a:off x="0" y="0"/>
              <a:ext cx="938494" cy="812800"/>
            </a:xfrm>
            <a:custGeom>
              <a:avLst/>
              <a:gdLst/>
              <a:ahLst/>
              <a:cxnLst/>
              <a:rect r="r" b="b" t="t" l="l"/>
              <a:pathLst>
                <a:path h="812800" w="938494">
                  <a:moveTo>
                    <a:pt x="469247" y="0"/>
                  </a:moveTo>
                  <a:cubicBezTo>
                    <a:pt x="210089" y="0"/>
                    <a:pt x="0" y="181951"/>
                    <a:pt x="0" y="406400"/>
                  </a:cubicBezTo>
                  <a:cubicBezTo>
                    <a:pt x="0" y="630849"/>
                    <a:pt x="210089" y="812800"/>
                    <a:pt x="469247" y="812800"/>
                  </a:cubicBezTo>
                  <a:cubicBezTo>
                    <a:pt x="728405" y="812800"/>
                    <a:pt x="938494" y="630849"/>
                    <a:pt x="938494" y="406400"/>
                  </a:cubicBezTo>
                  <a:cubicBezTo>
                    <a:pt x="938494" y="181951"/>
                    <a:pt x="728405" y="0"/>
                    <a:pt x="469247" y="0"/>
                  </a:cubicBezTo>
                  <a:close/>
                </a:path>
              </a:pathLst>
            </a:custGeom>
            <a:blipFill>
              <a:blip r:embed="rId8"/>
              <a:stretch>
                <a:fillRect l="-32482" t="0" r="-32482" b="0"/>
              </a:stretch>
            </a:blipFill>
          </p:spPr>
        </p:sp>
      </p:grpSp>
      <p:sp>
        <p:nvSpPr>
          <p:cNvPr name="Freeform 8" id="8"/>
          <p:cNvSpPr/>
          <p:nvPr/>
        </p:nvSpPr>
        <p:spPr>
          <a:xfrm flipH="false" flipV="false" rot="0">
            <a:off x="9098700" y="7901835"/>
            <a:ext cx="3315241" cy="1959006"/>
          </a:xfrm>
          <a:custGeom>
            <a:avLst/>
            <a:gdLst/>
            <a:ahLst/>
            <a:cxnLst/>
            <a:rect r="r" b="b" t="t" l="l"/>
            <a:pathLst>
              <a:path h="1959006" w="3315241">
                <a:moveTo>
                  <a:pt x="0" y="0"/>
                </a:moveTo>
                <a:lnTo>
                  <a:pt x="3315241" y="0"/>
                </a:lnTo>
                <a:lnTo>
                  <a:pt x="3315241" y="1959006"/>
                </a:lnTo>
                <a:lnTo>
                  <a:pt x="0" y="1959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2471" y="1389406"/>
            <a:ext cx="7479841" cy="1742235"/>
          </a:xfrm>
          <a:prstGeom prst="rect">
            <a:avLst/>
          </a:prstGeom>
        </p:spPr>
        <p:txBody>
          <a:bodyPr anchor="t" rtlCol="false" tIns="0" lIns="0" bIns="0" rIns="0">
            <a:spAutoFit/>
          </a:bodyPr>
          <a:lstStyle/>
          <a:p>
            <a:pPr>
              <a:lnSpc>
                <a:spcPts val="6985"/>
              </a:lnSpc>
            </a:pPr>
            <a:r>
              <a:rPr lang="en-US" sz="4989">
                <a:solidFill>
                  <a:srgbClr val="000000"/>
                </a:solidFill>
                <a:latin typeface="Lazydog Bold"/>
              </a:rPr>
              <a:t>¿QUE SIGNIFICA PHP Y CUAL ES SU ORIGEN?</a:t>
            </a:r>
          </a:p>
        </p:txBody>
      </p:sp>
      <p:sp>
        <p:nvSpPr>
          <p:cNvPr name="Freeform 10" id="10"/>
          <p:cNvSpPr/>
          <p:nvPr/>
        </p:nvSpPr>
        <p:spPr>
          <a:xfrm flipH="false" flipV="false" rot="0">
            <a:off x="6504444" y="1494181"/>
            <a:ext cx="1438564" cy="776825"/>
          </a:xfrm>
          <a:custGeom>
            <a:avLst/>
            <a:gdLst/>
            <a:ahLst/>
            <a:cxnLst/>
            <a:rect r="r" b="b" t="t" l="l"/>
            <a:pathLst>
              <a:path h="776825" w="1438564">
                <a:moveTo>
                  <a:pt x="0" y="0"/>
                </a:moveTo>
                <a:lnTo>
                  <a:pt x="1438564" y="0"/>
                </a:lnTo>
                <a:lnTo>
                  <a:pt x="1438564" y="776824"/>
                </a:lnTo>
                <a:lnTo>
                  <a:pt x="0" y="776824"/>
                </a:lnTo>
                <a:lnTo>
                  <a:pt x="0" y="0"/>
                </a:lnTo>
                <a:close/>
              </a:path>
            </a:pathLst>
          </a:custGeom>
          <a:blipFill>
            <a:blip r:embed="rId11"/>
            <a:stretch>
              <a:fillRect l="0" t="0" r="0" b="0"/>
            </a:stretch>
          </a:blipFill>
        </p:spPr>
      </p:sp>
      <p:sp>
        <p:nvSpPr>
          <p:cNvPr name="TextBox 11" id="11"/>
          <p:cNvSpPr txBox="true"/>
          <p:nvPr/>
        </p:nvSpPr>
        <p:spPr>
          <a:xfrm rot="0">
            <a:off x="1932471" y="3879506"/>
            <a:ext cx="8227774" cy="21221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Halley"/>
              </a:rPr>
              <a:t>PHP (acrónimo recursivo de PHP: Hypertext Preprocessor ) es un lenguaje de código abierto muy popular especialmente adecuado para el desarrollo web y que puede ser incrustado en HTML.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1614742" y="2172850"/>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10001622" y="-1218942"/>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8046" y="7292120"/>
            <a:ext cx="5850753" cy="2142838"/>
          </a:xfrm>
          <a:custGeom>
            <a:avLst/>
            <a:gdLst/>
            <a:ahLst/>
            <a:cxnLst/>
            <a:rect r="r" b="b" t="t" l="l"/>
            <a:pathLst>
              <a:path h="2142838" w="5850753">
                <a:moveTo>
                  <a:pt x="0" y="0"/>
                </a:moveTo>
                <a:lnTo>
                  <a:pt x="5850753" y="0"/>
                </a:lnTo>
                <a:lnTo>
                  <a:pt x="5850753" y="2142838"/>
                </a:lnTo>
                <a:lnTo>
                  <a:pt x="0" y="214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346415">
            <a:off x="11515637" y="2320447"/>
            <a:ext cx="7179385" cy="6217837"/>
            <a:chOff x="0" y="0"/>
            <a:chExt cx="938494" cy="812800"/>
          </a:xfrm>
        </p:grpSpPr>
        <p:sp>
          <p:nvSpPr>
            <p:cNvPr name="Freeform 7" id="7"/>
            <p:cNvSpPr/>
            <p:nvPr/>
          </p:nvSpPr>
          <p:spPr>
            <a:xfrm flipH="false" flipV="false" rot="0">
              <a:off x="0" y="0"/>
              <a:ext cx="938494" cy="812800"/>
            </a:xfrm>
            <a:custGeom>
              <a:avLst/>
              <a:gdLst/>
              <a:ahLst/>
              <a:cxnLst/>
              <a:rect r="r" b="b" t="t" l="l"/>
              <a:pathLst>
                <a:path h="812800" w="938494">
                  <a:moveTo>
                    <a:pt x="469247" y="0"/>
                  </a:moveTo>
                  <a:cubicBezTo>
                    <a:pt x="210089" y="0"/>
                    <a:pt x="0" y="181951"/>
                    <a:pt x="0" y="406400"/>
                  </a:cubicBezTo>
                  <a:cubicBezTo>
                    <a:pt x="0" y="630849"/>
                    <a:pt x="210089" y="812800"/>
                    <a:pt x="469247" y="812800"/>
                  </a:cubicBezTo>
                  <a:cubicBezTo>
                    <a:pt x="728405" y="812800"/>
                    <a:pt x="938494" y="630849"/>
                    <a:pt x="938494" y="406400"/>
                  </a:cubicBezTo>
                  <a:cubicBezTo>
                    <a:pt x="938494" y="181951"/>
                    <a:pt x="728405" y="0"/>
                    <a:pt x="469247" y="0"/>
                  </a:cubicBezTo>
                  <a:close/>
                </a:path>
              </a:pathLst>
            </a:custGeom>
            <a:blipFill>
              <a:blip r:embed="rId8"/>
              <a:stretch>
                <a:fillRect l="-56317" t="0" r="-26013" b="0"/>
              </a:stretch>
            </a:blipFill>
          </p:spPr>
        </p:sp>
      </p:grpSp>
      <p:sp>
        <p:nvSpPr>
          <p:cNvPr name="Freeform 8" id="8"/>
          <p:cNvSpPr/>
          <p:nvPr/>
        </p:nvSpPr>
        <p:spPr>
          <a:xfrm flipH="false" flipV="false" rot="0">
            <a:off x="13179000" y="532411"/>
            <a:ext cx="3171181" cy="1851177"/>
          </a:xfrm>
          <a:custGeom>
            <a:avLst/>
            <a:gdLst/>
            <a:ahLst/>
            <a:cxnLst/>
            <a:rect r="r" b="b" t="t" l="l"/>
            <a:pathLst>
              <a:path h="1851177" w="3171181">
                <a:moveTo>
                  <a:pt x="0" y="0"/>
                </a:moveTo>
                <a:lnTo>
                  <a:pt x="3171181" y="0"/>
                </a:lnTo>
                <a:lnTo>
                  <a:pt x="3171181" y="1851177"/>
                </a:lnTo>
                <a:lnTo>
                  <a:pt x="0" y="1851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2471" y="1353225"/>
            <a:ext cx="6925575" cy="1742235"/>
          </a:xfrm>
          <a:prstGeom prst="rect">
            <a:avLst/>
          </a:prstGeom>
        </p:spPr>
        <p:txBody>
          <a:bodyPr anchor="t" rtlCol="false" tIns="0" lIns="0" bIns="0" rIns="0">
            <a:spAutoFit/>
          </a:bodyPr>
          <a:lstStyle/>
          <a:p>
            <a:pPr>
              <a:lnSpc>
                <a:spcPts val="6985"/>
              </a:lnSpc>
            </a:pPr>
            <a:r>
              <a:rPr lang="en-US" sz="4989">
                <a:solidFill>
                  <a:srgbClr val="000000"/>
                </a:solidFill>
                <a:latin typeface="Lazydog Bold"/>
              </a:rPr>
              <a:t>¿QUIEN ES EL CREADOR DE PHP?</a:t>
            </a:r>
          </a:p>
        </p:txBody>
      </p:sp>
      <p:sp>
        <p:nvSpPr>
          <p:cNvPr name="Freeform 10" id="10"/>
          <p:cNvSpPr/>
          <p:nvPr/>
        </p:nvSpPr>
        <p:spPr>
          <a:xfrm flipH="false" flipV="false" rot="0">
            <a:off x="2658589" y="2276729"/>
            <a:ext cx="1313315" cy="709190"/>
          </a:xfrm>
          <a:custGeom>
            <a:avLst/>
            <a:gdLst/>
            <a:ahLst/>
            <a:cxnLst/>
            <a:rect r="r" b="b" t="t" l="l"/>
            <a:pathLst>
              <a:path h="709190" w="1313315">
                <a:moveTo>
                  <a:pt x="0" y="0"/>
                </a:moveTo>
                <a:lnTo>
                  <a:pt x="1313315" y="0"/>
                </a:lnTo>
                <a:lnTo>
                  <a:pt x="1313315" y="709190"/>
                </a:lnTo>
                <a:lnTo>
                  <a:pt x="0" y="709190"/>
                </a:lnTo>
                <a:lnTo>
                  <a:pt x="0" y="0"/>
                </a:lnTo>
                <a:close/>
              </a:path>
            </a:pathLst>
          </a:custGeom>
          <a:blipFill>
            <a:blip r:embed="rId11"/>
            <a:stretch>
              <a:fillRect l="0" t="0" r="0" b="0"/>
            </a:stretch>
          </a:blipFill>
        </p:spPr>
      </p:sp>
      <p:sp>
        <p:nvSpPr>
          <p:cNvPr name="TextBox 11" id="11"/>
          <p:cNvSpPr txBox="true"/>
          <p:nvPr/>
        </p:nvSpPr>
        <p:spPr>
          <a:xfrm rot="0">
            <a:off x="1932471" y="3253855"/>
            <a:ext cx="7479841" cy="4217670"/>
          </a:xfrm>
          <a:prstGeom prst="rect">
            <a:avLst/>
          </a:prstGeom>
        </p:spPr>
        <p:txBody>
          <a:bodyPr anchor="t" rtlCol="false" tIns="0" lIns="0" bIns="0" rIns="0">
            <a:spAutoFit/>
          </a:bodyPr>
          <a:lstStyle/>
          <a:p>
            <a:pPr>
              <a:lnSpc>
                <a:spcPts val="4199"/>
              </a:lnSpc>
            </a:pPr>
            <a:r>
              <a:rPr lang="en-US" sz="2799">
                <a:solidFill>
                  <a:srgbClr val="000000"/>
                </a:solidFill>
                <a:latin typeface="Halley"/>
              </a:rPr>
              <a:t>El origen del lenguaje PHP se remonta a mediados de la década del 90', cuando el programador groenlandés Rasmus Lerdorf creó un sistema para interpretar y procesar formularios denominado PHP/FI. Cuando se presentó, ese conjunto de scripts apareció con el nombre “Personal Home Page”.</a:t>
            </a:r>
          </a:p>
          <a:p>
            <a:pPr algn="l" marL="0" indent="0" lvl="0">
              <a:lnSpc>
                <a:spcPts val="41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2547330" y="1881104"/>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0168" y="3750765"/>
            <a:ext cx="7149132" cy="5010813"/>
          </a:xfrm>
          <a:custGeom>
            <a:avLst/>
            <a:gdLst/>
            <a:ahLst/>
            <a:cxnLst/>
            <a:rect r="r" b="b" t="t" l="l"/>
            <a:pathLst>
              <a:path h="5010813" w="7149132">
                <a:moveTo>
                  <a:pt x="0" y="0"/>
                </a:moveTo>
                <a:lnTo>
                  <a:pt x="7149132" y="0"/>
                </a:lnTo>
                <a:lnTo>
                  <a:pt x="7149132" y="5010813"/>
                </a:lnTo>
                <a:lnTo>
                  <a:pt x="0" y="5010813"/>
                </a:lnTo>
                <a:lnTo>
                  <a:pt x="0" y="0"/>
                </a:lnTo>
                <a:close/>
              </a:path>
            </a:pathLst>
          </a:custGeom>
          <a:blipFill>
            <a:blip r:embed="rId4"/>
            <a:stretch>
              <a:fillRect l="-2210" t="0" r="-2811" b="-3398"/>
            </a:stretch>
          </a:blipFill>
        </p:spPr>
      </p:sp>
      <p:sp>
        <p:nvSpPr>
          <p:cNvPr name="Freeform 4" id="4"/>
          <p:cNvSpPr/>
          <p:nvPr/>
        </p:nvSpPr>
        <p:spPr>
          <a:xfrm flipH="false" flipV="false" rot="0">
            <a:off x="10545711" y="1458000"/>
            <a:ext cx="2484321" cy="1450222"/>
          </a:xfrm>
          <a:custGeom>
            <a:avLst/>
            <a:gdLst/>
            <a:ahLst/>
            <a:cxnLst/>
            <a:rect r="r" b="b" t="t" l="l"/>
            <a:pathLst>
              <a:path h="1450222" w="2484321">
                <a:moveTo>
                  <a:pt x="0" y="0"/>
                </a:moveTo>
                <a:lnTo>
                  <a:pt x="2484321" y="0"/>
                </a:lnTo>
                <a:lnTo>
                  <a:pt x="2484321" y="1450222"/>
                </a:lnTo>
                <a:lnTo>
                  <a:pt x="0" y="1450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32471" y="1353225"/>
            <a:ext cx="8177697" cy="1742235"/>
          </a:xfrm>
          <a:prstGeom prst="rect">
            <a:avLst/>
          </a:prstGeom>
        </p:spPr>
        <p:txBody>
          <a:bodyPr anchor="t" rtlCol="false" tIns="0" lIns="0" bIns="0" rIns="0">
            <a:spAutoFit/>
          </a:bodyPr>
          <a:lstStyle/>
          <a:p>
            <a:pPr>
              <a:lnSpc>
                <a:spcPts val="6985"/>
              </a:lnSpc>
            </a:pPr>
            <a:r>
              <a:rPr lang="en-US" sz="4989">
                <a:solidFill>
                  <a:srgbClr val="000000"/>
                </a:solidFill>
                <a:latin typeface="Lazydog Bold"/>
              </a:rPr>
              <a:t>¿COMO ES EL FUNCIONAMIENTO DE PHP?</a:t>
            </a:r>
          </a:p>
        </p:txBody>
      </p:sp>
      <p:sp>
        <p:nvSpPr>
          <p:cNvPr name="Freeform 6" id="6"/>
          <p:cNvSpPr/>
          <p:nvPr/>
        </p:nvSpPr>
        <p:spPr>
          <a:xfrm flipH="false" flipV="false" rot="0">
            <a:off x="8076455" y="2325666"/>
            <a:ext cx="1425543" cy="769793"/>
          </a:xfrm>
          <a:custGeom>
            <a:avLst/>
            <a:gdLst/>
            <a:ahLst/>
            <a:cxnLst/>
            <a:rect r="r" b="b" t="t" l="l"/>
            <a:pathLst>
              <a:path h="769793" w="1425543">
                <a:moveTo>
                  <a:pt x="0" y="0"/>
                </a:moveTo>
                <a:lnTo>
                  <a:pt x="1425543" y="0"/>
                </a:lnTo>
                <a:lnTo>
                  <a:pt x="1425543" y="769793"/>
                </a:lnTo>
                <a:lnTo>
                  <a:pt x="0" y="769793"/>
                </a:lnTo>
                <a:lnTo>
                  <a:pt x="0" y="0"/>
                </a:lnTo>
                <a:close/>
              </a:path>
            </a:pathLst>
          </a:custGeom>
          <a:blipFill>
            <a:blip r:embed="rId7"/>
            <a:stretch>
              <a:fillRect l="0" t="0" r="0" b="0"/>
            </a:stretch>
          </a:blipFill>
        </p:spPr>
      </p:sp>
      <p:sp>
        <p:nvSpPr>
          <p:cNvPr name="Freeform 7" id="7"/>
          <p:cNvSpPr/>
          <p:nvPr/>
        </p:nvSpPr>
        <p:spPr>
          <a:xfrm flipH="false" flipV="false" rot="0">
            <a:off x="15754227" y="136092"/>
            <a:ext cx="1505073" cy="3490024"/>
          </a:xfrm>
          <a:custGeom>
            <a:avLst/>
            <a:gdLst/>
            <a:ahLst/>
            <a:cxnLst/>
            <a:rect r="r" b="b" t="t" l="l"/>
            <a:pathLst>
              <a:path h="3490024" w="1505073">
                <a:moveTo>
                  <a:pt x="0" y="0"/>
                </a:moveTo>
                <a:lnTo>
                  <a:pt x="1505073" y="0"/>
                </a:lnTo>
                <a:lnTo>
                  <a:pt x="1505073" y="3490023"/>
                </a:lnTo>
                <a:lnTo>
                  <a:pt x="0" y="3490023"/>
                </a:lnTo>
                <a:lnTo>
                  <a:pt x="0" y="0"/>
                </a:lnTo>
                <a:close/>
              </a:path>
            </a:pathLst>
          </a:custGeom>
          <a:blipFill>
            <a:blip r:embed="rId8"/>
            <a:stretch>
              <a:fillRect l="0" t="0" r="0" b="0"/>
            </a:stretch>
          </a:blipFill>
        </p:spPr>
      </p:sp>
      <p:sp>
        <p:nvSpPr>
          <p:cNvPr name="Freeform 8" id="8"/>
          <p:cNvSpPr/>
          <p:nvPr/>
        </p:nvSpPr>
        <p:spPr>
          <a:xfrm flipH="false" flipV="false" rot="0">
            <a:off x="828291" y="8417116"/>
            <a:ext cx="2208360" cy="1682369"/>
          </a:xfrm>
          <a:custGeom>
            <a:avLst/>
            <a:gdLst/>
            <a:ahLst/>
            <a:cxnLst/>
            <a:rect r="r" b="b" t="t" l="l"/>
            <a:pathLst>
              <a:path h="1682369" w="2208360">
                <a:moveTo>
                  <a:pt x="0" y="0"/>
                </a:moveTo>
                <a:lnTo>
                  <a:pt x="2208360" y="0"/>
                </a:lnTo>
                <a:lnTo>
                  <a:pt x="2208360" y="1682368"/>
                </a:lnTo>
                <a:lnTo>
                  <a:pt x="0" y="16823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2471" y="3588840"/>
            <a:ext cx="7479841" cy="4436745"/>
          </a:xfrm>
          <a:prstGeom prst="rect">
            <a:avLst/>
          </a:prstGeom>
        </p:spPr>
        <p:txBody>
          <a:bodyPr anchor="t" rtlCol="false" tIns="0" lIns="0" bIns="0" rIns="0">
            <a:spAutoFit/>
          </a:bodyPr>
          <a:lstStyle/>
          <a:p>
            <a:pPr algn="l" marL="0" indent="0" lvl="0">
              <a:lnSpc>
                <a:spcPts val="4950"/>
              </a:lnSpc>
              <a:spcBef>
                <a:spcPct val="0"/>
              </a:spcBef>
            </a:pPr>
            <a:r>
              <a:rPr lang="en-US" sz="3300">
                <a:solidFill>
                  <a:srgbClr val="000000"/>
                </a:solidFill>
                <a:latin typeface="Halley"/>
              </a:rPr>
              <a:t>PHP es un lenguaje de scripts que se ejecuta en el servidor. Esto significa que cuando un usuario solicita una página que contiene código PHP, realiza una petición al servidor. El intérprete de PHP ejecuta el código o script y produce la salida, que se envía al navegador web del usuario.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1932471" y="1228500"/>
            <a:ext cx="5059815" cy="1214356"/>
          </a:xfrm>
          <a:custGeom>
            <a:avLst/>
            <a:gdLst/>
            <a:ahLst/>
            <a:cxnLst/>
            <a:rect r="r" b="b" t="t" l="l"/>
            <a:pathLst>
              <a:path h="1214356" w="5059815">
                <a:moveTo>
                  <a:pt x="0" y="0"/>
                </a:moveTo>
                <a:lnTo>
                  <a:pt x="5059815" y="0"/>
                </a:lnTo>
                <a:lnTo>
                  <a:pt x="5059815" y="1214356"/>
                </a:lnTo>
                <a:lnTo>
                  <a:pt x="0" y="1214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7875138" y="-781763"/>
            <a:ext cx="6213509" cy="5234882"/>
          </a:xfrm>
          <a:custGeom>
            <a:avLst/>
            <a:gdLst/>
            <a:ahLst/>
            <a:cxnLst/>
            <a:rect r="r" b="b" t="t" l="l"/>
            <a:pathLst>
              <a:path h="5234882" w="6213509">
                <a:moveTo>
                  <a:pt x="0" y="0"/>
                </a:moveTo>
                <a:lnTo>
                  <a:pt x="6213510" y="0"/>
                </a:lnTo>
                <a:lnTo>
                  <a:pt x="6213510" y="5234882"/>
                </a:lnTo>
                <a:lnTo>
                  <a:pt x="0" y="523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939922"/>
            <a:ext cx="3599667" cy="1318378"/>
          </a:xfrm>
          <a:custGeom>
            <a:avLst/>
            <a:gdLst/>
            <a:ahLst/>
            <a:cxnLst/>
            <a:rect r="r" b="b" t="t" l="l"/>
            <a:pathLst>
              <a:path h="1318378" w="3599667">
                <a:moveTo>
                  <a:pt x="0" y="0"/>
                </a:moveTo>
                <a:lnTo>
                  <a:pt x="3599667" y="0"/>
                </a:lnTo>
                <a:lnTo>
                  <a:pt x="3599667" y="1318378"/>
                </a:lnTo>
                <a:lnTo>
                  <a:pt x="0" y="13183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850768" y="0"/>
            <a:ext cx="13191865" cy="10423387"/>
            <a:chOff x="0" y="0"/>
            <a:chExt cx="1035417" cy="818122"/>
          </a:xfrm>
        </p:grpSpPr>
        <p:sp>
          <p:nvSpPr>
            <p:cNvPr name="Freeform 7" id="7"/>
            <p:cNvSpPr/>
            <p:nvPr/>
          </p:nvSpPr>
          <p:spPr>
            <a:xfrm flipH="false" flipV="false" rot="0">
              <a:off x="0" y="0"/>
              <a:ext cx="1035417" cy="818122"/>
            </a:xfrm>
            <a:custGeom>
              <a:avLst/>
              <a:gdLst/>
              <a:ahLst/>
              <a:cxnLst/>
              <a:rect r="r" b="b" t="t" l="l"/>
              <a:pathLst>
                <a:path h="818122" w="1035417">
                  <a:moveTo>
                    <a:pt x="832217" y="0"/>
                  </a:moveTo>
                  <a:lnTo>
                    <a:pt x="0" y="0"/>
                  </a:lnTo>
                  <a:lnTo>
                    <a:pt x="203200" y="818122"/>
                  </a:lnTo>
                  <a:lnTo>
                    <a:pt x="1035417" y="818122"/>
                  </a:lnTo>
                  <a:lnTo>
                    <a:pt x="832217" y="0"/>
                  </a:lnTo>
                  <a:close/>
                </a:path>
              </a:pathLst>
            </a:custGeom>
            <a:blipFill>
              <a:blip r:embed="rId8"/>
              <a:stretch>
                <a:fillRect l="-26844" t="0" r="-8608" b="0"/>
              </a:stretch>
            </a:blipFill>
          </p:spPr>
        </p:sp>
      </p:grpSp>
      <p:sp>
        <p:nvSpPr>
          <p:cNvPr name="Freeform 8" id="8"/>
          <p:cNvSpPr/>
          <p:nvPr/>
        </p:nvSpPr>
        <p:spPr>
          <a:xfrm flipH="false" flipV="false" rot="0">
            <a:off x="9144000" y="8334415"/>
            <a:ext cx="3111259" cy="1816198"/>
          </a:xfrm>
          <a:custGeom>
            <a:avLst/>
            <a:gdLst/>
            <a:ahLst/>
            <a:cxnLst/>
            <a:rect r="r" b="b" t="t" l="l"/>
            <a:pathLst>
              <a:path h="1816198" w="3111259">
                <a:moveTo>
                  <a:pt x="0" y="0"/>
                </a:moveTo>
                <a:lnTo>
                  <a:pt x="3111259" y="0"/>
                </a:lnTo>
                <a:lnTo>
                  <a:pt x="3111259" y="1816198"/>
                </a:lnTo>
                <a:lnTo>
                  <a:pt x="0" y="18161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2471" y="1353225"/>
            <a:ext cx="6635629" cy="860132"/>
          </a:xfrm>
          <a:prstGeom prst="rect">
            <a:avLst/>
          </a:prstGeom>
        </p:spPr>
        <p:txBody>
          <a:bodyPr anchor="t" rtlCol="false" tIns="0" lIns="0" bIns="0" rIns="0">
            <a:spAutoFit/>
          </a:bodyPr>
          <a:lstStyle/>
          <a:p>
            <a:pPr>
              <a:lnSpc>
                <a:spcPts val="6985"/>
              </a:lnSpc>
            </a:pPr>
            <a:r>
              <a:rPr lang="en-US" sz="4989">
                <a:solidFill>
                  <a:srgbClr val="2B2B2B"/>
                </a:solidFill>
                <a:latin typeface="Lazydog Bold"/>
              </a:rPr>
              <a:t>IMPORTANCIA DE PHP</a:t>
            </a:r>
          </a:p>
        </p:txBody>
      </p:sp>
      <p:sp>
        <p:nvSpPr>
          <p:cNvPr name="Freeform 10" id="10"/>
          <p:cNvSpPr/>
          <p:nvPr/>
        </p:nvSpPr>
        <p:spPr>
          <a:xfrm flipH="false" flipV="false" rot="0">
            <a:off x="6779357" y="1403440"/>
            <a:ext cx="1499845" cy="809916"/>
          </a:xfrm>
          <a:custGeom>
            <a:avLst/>
            <a:gdLst/>
            <a:ahLst/>
            <a:cxnLst/>
            <a:rect r="r" b="b" t="t" l="l"/>
            <a:pathLst>
              <a:path h="809916" w="1499845">
                <a:moveTo>
                  <a:pt x="0" y="0"/>
                </a:moveTo>
                <a:lnTo>
                  <a:pt x="1499845" y="0"/>
                </a:lnTo>
                <a:lnTo>
                  <a:pt x="1499845" y="809916"/>
                </a:lnTo>
                <a:lnTo>
                  <a:pt x="0" y="809916"/>
                </a:lnTo>
                <a:lnTo>
                  <a:pt x="0" y="0"/>
                </a:lnTo>
                <a:close/>
              </a:path>
            </a:pathLst>
          </a:custGeom>
          <a:blipFill>
            <a:blip r:embed="rId11"/>
            <a:stretch>
              <a:fillRect l="0" t="0" r="0" b="0"/>
            </a:stretch>
          </a:blipFill>
        </p:spPr>
      </p:sp>
      <p:sp>
        <p:nvSpPr>
          <p:cNvPr name="TextBox 11" id="11"/>
          <p:cNvSpPr txBox="true"/>
          <p:nvPr/>
        </p:nvSpPr>
        <p:spPr>
          <a:xfrm rot="0">
            <a:off x="1932471" y="3512600"/>
            <a:ext cx="7479841" cy="26460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Halley"/>
              </a:rPr>
              <a:t>PHP facilita la conexión segura con casi cualquier tipo de base de datos. Esto ofrece a los desarrolladores más libertad a la hora de elegir qué base de datos es la más adecuada para la aplicación que está desarrollando.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355027" y="5084066"/>
            <a:ext cx="4359595" cy="4174234"/>
          </a:xfrm>
          <a:custGeom>
            <a:avLst/>
            <a:gdLst/>
            <a:ahLst/>
            <a:cxnLst/>
            <a:rect r="r" b="b" t="t" l="l"/>
            <a:pathLst>
              <a:path h="4174234" w="4359595">
                <a:moveTo>
                  <a:pt x="0" y="0"/>
                </a:moveTo>
                <a:lnTo>
                  <a:pt x="4359595" y="0"/>
                </a:lnTo>
                <a:lnTo>
                  <a:pt x="4359595" y="4174234"/>
                </a:lnTo>
                <a:lnTo>
                  <a:pt x="0" y="4174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33093" y="679528"/>
            <a:ext cx="4359595" cy="4174234"/>
          </a:xfrm>
          <a:custGeom>
            <a:avLst/>
            <a:gdLst/>
            <a:ahLst/>
            <a:cxnLst/>
            <a:rect r="r" b="b" t="t" l="l"/>
            <a:pathLst>
              <a:path h="4174234" w="4359595">
                <a:moveTo>
                  <a:pt x="0" y="0"/>
                </a:moveTo>
                <a:lnTo>
                  <a:pt x="4359595" y="0"/>
                </a:lnTo>
                <a:lnTo>
                  <a:pt x="4359595" y="4174234"/>
                </a:lnTo>
                <a:lnTo>
                  <a:pt x="0" y="4174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68690" y="679528"/>
            <a:ext cx="4359595" cy="4174234"/>
          </a:xfrm>
          <a:custGeom>
            <a:avLst/>
            <a:gdLst/>
            <a:ahLst/>
            <a:cxnLst/>
            <a:rect r="r" b="b" t="t" l="l"/>
            <a:pathLst>
              <a:path h="4174234" w="4359595">
                <a:moveTo>
                  <a:pt x="0" y="0"/>
                </a:moveTo>
                <a:lnTo>
                  <a:pt x="4359595" y="0"/>
                </a:lnTo>
                <a:lnTo>
                  <a:pt x="4359595" y="4174234"/>
                </a:lnTo>
                <a:lnTo>
                  <a:pt x="0" y="4174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33093" y="5225237"/>
            <a:ext cx="4359595" cy="4174234"/>
          </a:xfrm>
          <a:custGeom>
            <a:avLst/>
            <a:gdLst/>
            <a:ahLst/>
            <a:cxnLst/>
            <a:rect r="r" b="b" t="t" l="l"/>
            <a:pathLst>
              <a:path h="4174234" w="4359595">
                <a:moveTo>
                  <a:pt x="0" y="0"/>
                </a:moveTo>
                <a:lnTo>
                  <a:pt x="4359595" y="0"/>
                </a:lnTo>
                <a:lnTo>
                  <a:pt x="4359595" y="4174234"/>
                </a:lnTo>
                <a:lnTo>
                  <a:pt x="0" y="4174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5988" y="472335"/>
            <a:ext cx="6354000" cy="3891825"/>
          </a:xfrm>
          <a:custGeom>
            <a:avLst/>
            <a:gdLst/>
            <a:ahLst/>
            <a:cxnLst/>
            <a:rect r="r" b="b" t="t" l="l"/>
            <a:pathLst>
              <a:path h="3891825" w="6354000">
                <a:moveTo>
                  <a:pt x="0" y="0"/>
                </a:moveTo>
                <a:lnTo>
                  <a:pt x="6354000" y="0"/>
                </a:lnTo>
                <a:lnTo>
                  <a:pt x="6354000" y="3891825"/>
                </a:lnTo>
                <a:lnTo>
                  <a:pt x="0" y="3891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43542" y="1902381"/>
            <a:ext cx="4298890" cy="1031734"/>
          </a:xfrm>
          <a:custGeom>
            <a:avLst/>
            <a:gdLst/>
            <a:ahLst/>
            <a:cxnLst/>
            <a:rect r="r" b="b" t="t" l="l"/>
            <a:pathLst>
              <a:path h="1031734" w="4298890">
                <a:moveTo>
                  <a:pt x="0" y="0"/>
                </a:moveTo>
                <a:lnTo>
                  <a:pt x="4298891" y="0"/>
                </a:lnTo>
                <a:lnTo>
                  <a:pt x="4298891" y="1031734"/>
                </a:lnTo>
                <a:lnTo>
                  <a:pt x="0" y="10317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615817" y="9103977"/>
            <a:ext cx="2026592" cy="1183023"/>
          </a:xfrm>
          <a:custGeom>
            <a:avLst/>
            <a:gdLst/>
            <a:ahLst/>
            <a:cxnLst/>
            <a:rect r="r" b="b" t="t" l="l"/>
            <a:pathLst>
              <a:path h="1183023" w="2026592">
                <a:moveTo>
                  <a:pt x="0" y="0"/>
                </a:moveTo>
                <a:lnTo>
                  <a:pt x="2026592" y="0"/>
                </a:lnTo>
                <a:lnTo>
                  <a:pt x="2026592" y="1183023"/>
                </a:lnTo>
                <a:lnTo>
                  <a:pt x="0" y="11830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4909497" y="5483984"/>
            <a:ext cx="6723597" cy="3374398"/>
            <a:chOff x="0" y="0"/>
            <a:chExt cx="10663593" cy="5351780"/>
          </a:xfrm>
        </p:grpSpPr>
        <p:sp>
          <p:nvSpPr>
            <p:cNvPr name="Freeform 10" id="10"/>
            <p:cNvSpPr/>
            <p:nvPr/>
          </p:nvSpPr>
          <p:spPr>
            <a:xfrm flipH="false" flipV="false" rot="0">
              <a:off x="0" y="0"/>
              <a:ext cx="10663593" cy="5351780"/>
            </a:xfrm>
            <a:custGeom>
              <a:avLst/>
              <a:gdLst/>
              <a:ahLst/>
              <a:cxnLst/>
              <a:rect r="r" b="b" t="t" l="l"/>
              <a:pathLst>
                <a:path h="5351780" w="10663593">
                  <a:moveTo>
                    <a:pt x="7571151" y="0"/>
                  </a:moveTo>
                  <a:lnTo>
                    <a:pt x="3092442" y="0"/>
                  </a:lnTo>
                  <a:cubicBezTo>
                    <a:pt x="1390532" y="0"/>
                    <a:pt x="0" y="828040"/>
                    <a:pt x="0" y="1841500"/>
                  </a:cubicBezTo>
                  <a:cubicBezTo>
                    <a:pt x="0" y="2853690"/>
                    <a:pt x="1390532" y="3683000"/>
                    <a:pt x="3092442" y="3683000"/>
                  </a:cubicBezTo>
                  <a:lnTo>
                    <a:pt x="3092442" y="5351780"/>
                  </a:lnTo>
                  <a:lnTo>
                    <a:pt x="5572793" y="3683000"/>
                  </a:lnTo>
                  <a:lnTo>
                    <a:pt x="7571151" y="3683000"/>
                  </a:lnTo>
                  <a:cubicBezTo>
                    <a:pt x="9270928" y="3683000"/>
                    <a:pt x="10663593" y="2854960"/>
                    <a:pt x="10663593" y="1841500"/>
                  </a:cubicBezTo>
                  <a:cubicBezTo>
                    <a:pt x="10663593" y="828040"/>
                    <a:pt x="9273060" y="0"/>
                    <a:pt x="7571151" y="0"/>
                  </a:cubicBezTo>
                  <a:close/>
                </a:path>
              </a:pathLst>
            </a:custGeom>
            <a:blipFill>
              <a:blip r:embed="rId10"/>
              <a:stretch>
                <a:fillRect l="-19647" t="0" r="-19647" b="0"/>
              </a:stretch>
            </a:blipFill>
          </p:spPr>
        </p:sp>
      </p:grpSp>
      <p:sp>
        <p:nvSpPr>
          <p:cNvPr name="Freeform 11" id="11"/>
          <p:cNvSpPr/>
          <p:nvPr/>
        </p:nvSpPr>
        <p:spPr>
          <a:xfrm flipH="false" flipV="false" rot="0">
            <a:off x="1143542" y="5039842"/>
            <a:ext cx="888283" cy="888283"/>
          </a:xfrm>
          <a:custGeom>
            <a:avLst/>
            <a:gdLst/>
            <a:ahLst/>
            <a:cxnLst/>
            <a:rect r="r" b="b" t="t" l="l"/>
            <a:pathLst>
              <a:path h="888283" w="888283">
                <a:moveTo>
                  <a:pt x="0" y="0"/>
                </a:moveTo>
                <a:lnTo>
                  <a:pt x="888284" y="0"/>
                </a:lnTo>
                <a:lnTo>
                  <a:pt x="888284" y="888283"/>
                </a:lnTo>
                <a:lnTo>
                  <a:pt x="0" y="8882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7348691" y="513853"/>
            <a:ext cx="1278060" cy="1278060"/>
          </a:xfrm>
          <a:custGeom>
            <a:avLst/>
            <a:gdLst/>
            <a:ahLst/>
            <a:cxnLst/>
            <a:rect r="r" b="b" t="t" l="l"/>
            <a:pathLst>
              <a:path h="1278060" w="1278060">
                <a:moveTo>
                  <a:pt x="0" y="0"/>
                </a:moveTo>
                <a:lnTo>
                  <a:pt x="1278060" y="0"/>
                </a:lnTo>
                <a:lnTo>
                  <a:pt x="1278060" y="1278060"/>
                </a:lnTo>
                <a:lnTo>
                  <a:pt x="0" y="12780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2028360" y="607218"/>
            <a:ext cx="1184695" cy="1184695"/>
          </a:xfrm>
          <a:custGeom>
            <a:avLst/>
            <a:gdLst/>
            <a:ahLst/>
            <a:cxnLst/>
            <a:rect r="r" b="b" t="t" l="l"/>
            <a:pathLst>
              <a:path h="1184695" w="1184695">
                <a:moveTo>
                  <a:pt x="0" y="0"/>
                </a:moveTo>
                <a:lnTo>
                  <a:pt x="1184695" y="0"/>
                </a:lnTo>
                <a:lnTo>
                  <a:pt x="1184695" y="1184695"/>
                </a:lnTo>
                <a:lnTo>
                  <a:pt x="0" y="118469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1925977" y="4853762"/>
            <a:ext cx="1389461" cy="1389461"/>
          </a:xfrm>
          <a:custGeom>
            <a:avLst/>
            <a:gdLst/>
            <a:ahLst/>
            <a:cxnLst/>
            <a:rect r="r" b="b" t="t" l="l"/>
            <a:pathLst>
              <a:path h="1389461" w="1389461">
                <a:moveTo>
                  <a:pt x="0" y="0"/>
                </a:moveTo>
                <a:lnTo>
                  <a:pt x="1389461" y="0"/>
                </a:lnTo>
                <a:lnTo>
                  <a:pt x="1389461" y="1389462"/>
                </a:lnTo>
                <a:lnTo>
                  <a:pt x="0" y="13894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928747" y="5862706"/>
            <a:ext cx="3212156" cy="2775471"/>
          </a:xfrm>
          <a:prstGeom prst="rect">
            <a:avLst/>
          </a:prstGeom>
        </p:spPr>
        <p:txBody>
          <a:bodyPr anchor="t" rtlCol="false" tIns="0" lIns="0" bIns="0" rIns="0">
            <a:spAutoFit/>
          </a:bodyPr>
          <a:lstStyle/>
          <a:p>
            <a:pPr algn="ctr" marL="0" indent="0" lvl="0">
              <a:lnSpc>
                <a:spcPts val="3604"/>
              </a:lnSpc>
              <a:spcBef>
                <a:spcPct val="0"/>
              </a:spcBef>
            </a:pPr>
            <a:r>
              <a:rPr lang="en-US" sz="2402">
                <a:solidFill>
                  <a:srgbClr val="2B2B2B"/>
                </a:solidFill>
                <a:latin typeface="Halley"/>
              </a:rPr>
              <a:t>PHP es un lenguaje que utiliza secuencias de comandos del lado del servidor, mientras que Javascript lo hace del lado del cliente. </a:t>
            </a:r>
          </a:p>
        </p:txBody>
      </p:sp>
      <p:sp>
        <p:nvSpPr>
          <p:cNvPr name="TextBox 16" id="16"/>
          <p:cNvSpPr txBox="true"/>
          <p:nvPr/>
        </p:nvSpPr>
        <p:spPr>
          <a:xfrm rot="0">
            <a:off x="7496380" y="2170272"/>
            <a:ext cx="3504213" cy="1403860"/>
          </a:xfrm>
          <a:prstGeom prst="rect">
            <a:avLst/>
          </a:prstGeom>
        </p:spPr>
        <p:txBody>
          <a:bodyPr anchor="t" rtlCol="false" tIns="0" lIns="0" bIns="0" rIns="0">
            <a:spAutoFit/>
          </a:bodyPr>
          <a:lstStyle/>
          <a:p>
            <a:pPr algn="ctr" marL="0" indent="0" lvl="0">
              <a:lnSpc>
                <a:spcPts val="3604"/>
              </a:lnSpc>
              <a:spcBef>
                <a:spcPct val="0"/>
              </a:spcBef>
            </a:pPr>
            <a:r>
              <a:rPr lang="en-US" sz="2403">
                <a:solidFill>
                  <a:srgbClr val="2B2B2B"/>
                </a:solidFill>
                <a:latin typeface="Halley"/>
              </a:rPr>
              <a:t>PHP no se ejecuta en el navegador, JavaScript, sí lo hace. </a:t>
            </a:r>
          </a:p>
        </p:txBody>
      </p:sp>
      <p:sp>
        <p:nvSpPr>
          <p:cNvPr name="TextBox 17" id="17"/>
          <p:cNvSpPr txBox="true"/>
          <p:nvPr/>
        </p:nvSpPr>
        <p:spPr>
          <a:xfrm rot="0">
            <a:off x="12206813" y="2002797"/>
            <a:ext cx="3212156" cy="1403871"/>
          </a:xfrm>
          <a:prstGeom prst="rect">
            <a:avLst/>
          </a:prstGeom>
        </p:spPr>
        <p:txBody>
          <a:bodyPr anchor="t" rtlCol="false" tIns="0" lIns="0" bIns="0" rIns="0">
            <a:spAutoFit/>
          </a:bodyPr>
          <a:lstStyle/>
          <a:p>
            <a:pPr algn="ctr" marL="0" indent="0" lvl="0">
              <a:lnSpc>
                <a:spcPts val="3604"/>
              </a:lnSpc>
              <a:spcBef>
                <a:spcPct val="0"/>
              </a:spcBef>
            </a:pPr>
            <a:r>
              <a:rPr lang="en-US" sz="2402">
                <a:solidFill>
                  <a:srgbClr val="2B2B2B"/>
                </a:solidFill>
                <a:latin typeface="Halley"/>
              </a:rPr>
              <a:t>PHP admite bases de datos, por el contrario, JavaScript no lo hace.</a:t>
            </a:r>
          </a:p>
        </p:txBody>
      </p:sp>
      <p:sp>
        <p:nvSpPr>
          <p:cNvPr name="TextBox 18" id="18"/>
          <p:cNvSpPr txBox="true"/>
          <p:nvPr/>
        </p:nvSpPr>
        <p:spPr>
          <a:xfrm rot="0">
            <a:off x="12206813" y="6548506"/>
            <a:ext cx="3212156" cy="1403871"/>
          </a:xfrm>
          <a:prstGeom prst="rect">
            <a:avLst/>
          </a:prstGeom>
        </p:spPr>
        <p:txBody>
          <a:bodyPr anchor="t" rtlCol="false" tIns="0" lIns="0" bIns="0" rIns="0">
            <a:spAutoFit/>
          </a:bodyPr>
          <a:lstStyle/>
          <a:p>
            <a:pPr algn="ctr" marL="0" indent="0" lvl="0">
              <a:lnSpc>
                <a:spcPts val="3604"/>
              </a:lnSpc>
              <a:spcBef>
                <a:spcPct val="0"/>
              </a:spcBef>
            </a:pPr>
            <a:r>
              <a:rPr lang="en-US" sz="2402">
                <a:solidFill>
                  <a:srgbClr val="2B2B2B"/>
                </a:solidFill>
                <a:latin typeface="Halley"/>
              </a:rPr>
              <a:t>PHP acepta variables en minúscula y mayúscula, JavaScript no.</a:t>
            </a:r>
          </a:p>
        </p:txBody>
      </p:sp>
      <p:sp>
        <p:nvSpPr>
          <p:cNvPr name="TextBox 19" id="19"/>
          <p:cNvSpPr txBox="true"/>
          <p:nvPr/>
        </p:nvSpPr>
        <p:spPr>
          <a:xfrm rot="0">
            <a:off x="947759" y="1048108"/>
            <a:ext cx="4689530" cy="2635504"/>
          </a:xfrm>
          <a:prstGeom prst="rect">
            <a:avLst/>
          </a:prstGeom>
        </p:spPr>
        <p:txBody>
          <a:bodyPr anchor="t" rtlCol="false" tIns="0" lIns="0" bIns="0" rIns="0">
            <a:spAutoFit/>
          </a:bodyPr>
          <a:lstStyle/>
          <a:p>
            <a:pPr algn="ctr">
              <a:lnSpc>
                <a:spcPts val="6985"/>
              </a:lnSpc>
            </a:pPr>
            <a:r>
              <a:rPr lang="en-US" sz="4989">
                <a:solidFill>
                  <a:srgbClr val="2B2B2B"/>
                </a:solidFill>
                <a:latin typeface="Lazydog Bold"/>
              </a:rPr>
              <a:t>DIFERENCIAS ENTRE PHP Y JAVASCRIPT</a:t>
            </a:r>
          </a:p>
        </p:txBody>
      </p:sp>
      <p:sp>
        <p:nvSpPr>
          <p:cNvPr name="Freeform 20" id="20"/>
          <p:cNvSpPr/>
          <p:nvPr/>
        </p:nvSpPr>
        <p:spPr>
          <a:xfrm flipH="false" flipV="false" rot="0">
            <a:off x="3277259" y="2030160"/>
            <a:ext cx="1437363" cy="776176"/>
          </a:xfrm>
          <a:custGeom>
            <a:avLst/>
            <a:gdLst/>
            <a:ahLst/>
            <a:cxnLst/>
            <a:rect r="r" b="b" t="t" l="l"/>
            <a:pathLst>
              <a:path h="776176" w="1437363">
                <a:moveTo>
                  <a:pt x="0" y="0"/>
                </a:moveTo>
                <a:lnTo>
                  <a:pt x="1437363" y="0"/>
                </a:lnTo>
                <a:lnTo>
                  <a:pt x="1437363" y="776176"/>
                </a:lnTo>
                <a:lnTo>
                  <a:pt x="0" y="776176"/>
                </a:lnTo>
                <a:lnTo>
                  <a:pt x="0" y="0"/>
                </a:lnTo>
                <a:close/>
              </a:path>
            </a:pathLst>
          </a:custGeom>
          <a:blipFill>
            <a:blip r:embed="rId19"/>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4505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69552"/>
            <a:ext cx="5059815" cy="1214356"/>
          </a:xfrm>
          <a:custGeom>
            <a:avLst/>
            <a:gdLst/>
            <a:ahLst/>
            <a:cxnLst/>
            <a:rect r="r" b="b" t="t" l="l"/>
            <a:pathLst>
              <a:path h="1214356" w="5059815">
                <a:moveTo>
                  <a:pt x="0" y="0"/>
                </a:moveTo>
                <a:lnTo>
                  <a:pt x="5059815" y="0"/>
                </a:lnTo>
                <a:lnTo>
                  <a:pt x="5059815" y="1214355"/>
                </a:lnTo>
                <a:lnTo>
                  <a:pt x="0" y="1214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58523">
            <a:off x="14502287" y="7610059"/>
            <a:ext cx="6354757" cy="5353883"/>
          </a:xfrm>
          <a:custGeom>
            <a:avLst/>
            <a:gdLst/>
            <a:ahLst/>
            <a:cxnLst/>
            <a:rect r="r" b="b" t="t" l="l"/>
            <a:pathLst>
              <a:path h="5353883" w="6354757">
                <a:moveTo>
                  <a:pt x="0" y="0"/>
                </a:moveTo>
                <a:lnTo>
                  <a:pt x="6354757" y="0"/>
                </a:lnTo>
                <a:lnTo>
                  <a:pt x="6354757" y="5353882"/>
                </a:lnTo>
                <a:lnTo>
                  <a:pt x="0" y="5353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58523">
            <a:off x="8686096" y="-1007390"/>
            <a:ext cx="6354757" cy="5353883"/>
          </a:xfrm>
          <a:custGeom>
            <a:avLst/>
            <a:gdLst/>
            <a:ahLst/>
            <a:cxnLst/>
            <a:rect r="r" b="b" t="t" l="l"/>
            <a:pathLst>
              <a:path h="5353883" w="6354757">
                <a:moveTo>
                  <a:pt x="0" y="0"/>
                </a:moveTo>
                <a:lnTo>
                  <a:pt x="6354757" y="0"/>
                </a:lnTo>
                <a:lnTo>
                  <a:pt x="6354757" y="5353883"/>
                </a:lnTo>
                <a:lnTo>
                  <a:pt x="0" y="5353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8046" y="7292120"/>
            <a:ext cx="5850753" cy="2142838"/>
          </a:xfrm>
          <a:custGeom>
            <a:avLst/>
            <a:gdLst/>
            <a:ahLst/>
            <a:cxnLst/>
            <a:rect r="r" b="b" t="t" l="l"/>
            <a:pathLst>
              <a:path h="2142838" w="5850753">
                <a:moveTo>
                  <a:pt x="0" y="0"/>
                </a:moveTo>
                <a:lnTo>
                  <a:pt x="5850753" y="0"/>
                </a:lnTo>
                <a:lnTo>
                  <a:pt x="5850753" y="2142838"/>
                </a:lnTo>
                <a:lnTo>
                  <a:pt x="0" y="214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765984" y="2148"/>
            <a:ext cx="10355580" cy="11219654"/>
            <a:chOff x="0" y="0"/>
            <a:chExt cx="812800" cy="880620"/>
          </a:xfrm>
        </p:grpSpPr>
        <p:sp>
          <p:nvSpPr>
            <p:cNvPr name="Freeform 7" id="7"/>
            <p:cNvSpPr/>
            <p:nvPr/>
          </p:nvSpPr>
          <p:spPr>
            <a:xfrm flipH="false" flipV="false" rot="0">
              <a:off x="0" y="0"/>
              <a:ext cx="812800" cy="880620"/>
            </a:xfrm>
            <a:custGeom>
              <a:avLst/>
              <a:gdLst/>
              <a:ahLst/>
              <a:cxnLst/>
              <a:rect r="r" b="b" t="t" l="l"/>
              <a:pathLst>
                <a:path h="880620" w="812800">
                  <a:moveTo>
                    <a:pt x="609600" y="0"/>
                  </a:moveTo>
                  <a:lnTo>
                    <a:pt x="0" y="0"/>
                  </a:lnTo>
                  <a:lnTo>
                    <a:pt x="203200" y="880620"/>
                  </a:lnTo>
                  <a:lnTo>
                    <a:pt x="812800" y="880620"/>
                  </a:lnTo>
                  <a:lnTo>
                    <a:pt x="609600" y="0"/>
                  </a:lnTo>
                  <a:close/>
                </a:path>
              </a:pathLst>
            </a:custGeom>
            <a:blipFill>
              <a:blip r:embed="rId8"/>
              <a:stretch>
                <a:fillRect l="-25971" t="0" r="-80397" b="0"/>
              </a:stretch>
            </a:blipFill>
          </p:spPr>
        </p:sp>
      </p:grpSp>
      <p:sp>
        <p:nvSpPr>
          <p:cNvPr name="Freeform 8" id="8"/>
          <p:cNvSpPr/>
          <p:nvPr/>
        </p:nvSpPr>
        <p:spPr>
          <a:xfrm flipH="false" flipV="false" rot="0">
            <a:off x="8526040" y="8229600"/>
            <a:ext cx="2019993" cy="2057400"/>
          </a:xfrm>
          <a:custGeom>
            <a:avLst/>
            <a:gdLst/>
            <a:ahLst/>
            <a:cxnLst/>
            <a:rect r="r" b="b" t="t" l="l"/>
            <a:pathLst>
              <a:path h="2057400" w="2019993">
                <a:moveTo>
                  <a:pt x="0" y="0"/>
                </a:moveTo>
                <a:lnTo>
                  <a:pt x="2019993" y="0"/>
                </a:lnTo>
                <a:lnTo>
                  <a:pt x="2019993"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2471" y="1353225"/>
            <a:ext cx="7211529" cy="1742235"/>
          </a:xfrm>
          <a:prstGeom prst="rect">
            <a:avLst/>
          </a:prstGeom>
        </p:spPr>
        <p:txBody>
          <a:bodyPr anchor="t" rtlCol="false" tIns="0" lIns="0" bIns="0" rIns="0">
            <a:spAutoFit/>
          </a:bodyPr>
          <a:lstStyle/>
          <a:p>
            <a:pPr>
              <a:lnSpc>
                <a:spcPts val="6985"/>
              </a:lnSpc>
            </a:pPr>
            <a:r>
              <a:rPr lang="en-US" sz="4989">
                <a:solidFill>
                  <a:srgbClr val="2B2B2B"/>
                </a:solidFill>
                <a:latin typeface="Lazydog Bold"/>
              </a:rPr>
              <a:t>OBJETIVO DE CREAR PHP</a:t>
            </a:r>
          </a:p>
        </p:txBody>
      </p:sp>
      <p:sp>
        <p:nvSpPr>
          <p:cNvPr name="Freeform 10" id="10"/>
          <p:cNvSpPr/>
          <p:nvPr/>
        </p:nvSpPr>
        <p:spPr>
          <a:xfrm flipH="false" flipV="false" rot="0">
            <a:off x="1821716" y="2276729"/>
            <a:ext cx="1736892" cy="937922"/>
          </a:xfrm>
          <a:custGeom>
            <a:avLst/>
            <a:gdLst/>
            <a:ahLst/>
            <a:cxnLst/>
            <a:rect r="r" b="b" t="t" l="l"/>
            <a:pathLst>
              <a:path h="937922" w="1736892">
                <a:moveTo>
                  <a:pt x="0" y="0"/>
                </a:moveTo>
                <a:lnTo>
                  <a:pt x="1736891" y="0"/>
                </a:lnTo>
                <a:lnTo>
                  <a:pt x="1736891" y="937922"/>
                </a:lnTo>
                <a:lnTo>
                  <a:pt x="0" y="937922"/>
                </a:lnTo>
                <a:lnTo>
                  <a:pt x="0" y="0"/>
                </a:lnTo>
                <a:close/>
              </a:path>
            </a:pathLst>
          </a:custGeom>
          <a:blipFill>
            <a:blip r:embed="rId11"/>
            <a:stretch>
              <a:fillRect l="0" t="0" r="0" b="0"/>
            </a:stretch>
          </a:blipFill>
        </p:spPr>
      </p:sp>
      <p:sp>
        <p:nvSpPr>
          <p:cNvPr name="TextBox 11" id="11"/>
          <p:cNvSpPr txBox="true"/>
          <p:nvPr/>
        </p:nvSpPr>
        <p:spPr>
          <a:xfrm rot="0">
            <a:off x="1932471" y="4013680"/>
            <a:ext cx="7479841" cy="15982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Halley"/>
              </a:rPr>
              <a:t>El objetivo del lenguaje es permitir a los desarrolladores web escribir con rapidez páginas generadas dinámicamente.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832401" y="1667978"/>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70286" y="1667978"/>
            <a:ext cx="1323258" cy="1266996"/>
          </a:xfrm>
          <a:custGeom>
            <a:avLst/>
            <a:gdLst/>
            <a:ahLst/>
            <a:cxnLst/>
            <a:rect r="r" b="b" t="t" l="l"/>
            <a:pathLst>
              <a:path h="1266996" w="1323258">
                <a:moveTo>
                  <a:pt x="0" y="0"/>
                </a:moveTo>
                <a:lnTo>
                  <a:pt x="1323258" y="0"/>
                </a:lnTo>
                <a:lnTo>
                  <a:pt x="1323258"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32401" y="3562661"/>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832401" y="5457343"/>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32401" y="7352026"/>
            <a:ext cx="1323258" cy="1266996"/>
          </a:xfrm>
          <a:custGeom>
            <a:avLst/>
            <a:gdLst/>
            <a:ahLst/>
            <a:cxnLst/>
            <a:rect r="r" b="b" t="t" l="l"/>
            <a:pathLst>
              <a:path h="1266996" w="1323258">
                <a:moveTo>
                  <a:pt x="0" y="0"/>
                </a:moveTo>
                <a:lnTo>
                  <a:pt x="1323259" y="0"/>
                </a:lnTo>
                <a:lnTo>
                  <a:pt x="1323259" y="1266996"/>
                </a:lnTo>
                <a:lnTo>
                  <a:pt x="0" y="1266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519848" y="-3730406"/>
            <a:ext cx="5046464" cy="5000587"/>
          </a:xfrm>
          <a:custGeom>
            <a:avLst/>
            <a:gdLst/>
            <a:ahLst/>
            <a:cxnLst/>
            <a:rect r="r" b="b" t="t" l="l"/>
            <a:pathLst>
              <a:path h="5000587" w="5046464">
                <a:moveTo>
                  <a:pt x="0" y="0"/>
                </a:moveTo>
                <a:lnTo>
                  <a:pt x="5046464" y="0"/>
                </a:lnTo>
                <a:lnTo>
                  <a:pt x="5046464" y="5000587"/>
                </a:lnTo>
                <a:lnTo>
                  <a:pt x="0" y="5000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90570" y="1468895"/>
            <a:ext cx="3147075" cy="1560387"/>
          </a:xfrm>
          <a:prstGeom prst="rect">
            <a:avLst/>
          </a:prstGeom>
        </p:spPr>
        <p:txBody>
          <a:bodyPr anchor="t" rtlCol="false" tIns="0" lIns="0" bIns="0" rIns="0">
            <a:spAutoFit/>
          </a:bodyPr>
          <a:lstStyle/>
          <a:p>
            <a:pPr>
              <a:lnSpc>
                <a:spcPts val="6210"/>
              </a:lnSpc>
            </a:pPr>
            <a:r>
              <a:rPr lang="en-US" sz="4435">
                <a:solidFill>
                  <a:srgbClr val="000000"/>
                </a:solidFill>
                <a:latin typeface="Lazydog Bold"/>
              </a:rPr>
              <a:t>VENTAJAS DE PHP</a:t>
            </a:r>
          </a:p>
        </p:txBody>
      </p:sp>
      <p:sp>
        <p:nvSpPr>
          <p:cNvPr name="Freeform 9" id="9"/>
          <p:cNvSpPr/>
          <p:nvPr/>
        </p:nvSpPr>
        <p:spPr>
          <a:xfrm flipH="false" flipV="false" rot="0">
            <a:off x="1896404" y="2251273"/>
            <a:ext cx="1735408" cy="899921"/>
          </a:xfrm>
          <a:custGeom>
            <a:avLst/>
            <a:gdLst/>
            <a:ahLst/>
            <a:cxnLst/>
            <a:rect r="r" b="b" t="t" l="l"/>
            <a:pathLst>
              <a:path h="899921" w="1735408">
                <a:moveTo>
                  <a:pt x="0" y="0"/>
                </a:moveTo>
                <a:lnTo>
                  <a:pt x="1735408" y="0"/>
                </a:lnTo>
                <a:lnTo>
                  <a:pt x="1735408" y="899921"/>
                </a:lnTo>
                <a:lnTo>
                  <a:pt x="0" y="899921"/>
                </a:lnTo>
                <a:lnTo>
                  <a:pt x="0" y="0"/>
                </a:lnTo>
                <a:close/>
              </a:path>
            </a:pathLst>
          </a:custGeom>
          <a:blipFill>
            <a:blip r:embed="rId6"/>
            <a:stretch>
              <a:fillRect l="0" t="0" r="0" b="-4133"/>
            </a:stretch>
          </a:blipFill>
        </p:spPr>
      </p:sp>
      <p:sp>
        <p:nvSpPr>
          <p:cNvPr name="Freeform 10" id="10"/>
          <p:cNvSpPr/>
          <p:nvPr/>
        </p:nvSpPr>
        <p:spPr>
          <a:xfrm flipH="false" flipV="false" rot="0">
            <a:off x="10674986" y="3601567"/>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7"/>
            <a:stretch>
              <a:fillRect l="0" t="0" r="0" b="0"/>
            </a:stretch>
          </a:blipFill>
        </p:spPr>
      </p:sp>
      <p:sp>
        <p:nvSpPr>
          <p:cNvPr name="Freeform 11" id="11"/>
          <p:cNvSpPr/>
          <p:nvPr/>
        </p:nvSpPr>
        <p:spPr>
          <a:xfrm flipH="false" flipV="false" rot="0">
            <a:off x="564997" y="7942366"/>
            <a:ext cx="3524454" cy="2057400"/>
          </a:xfrm>
          <a:custGeom>
            <a:avLst/>
            <a:gdLst/>
            <a:ahLst/>
            <a:cxnLst/>
            <a:rect r="r" b="b" t="t" l="l"/>
            <a:pathLst>
              <a:path h="2057400" w="3524454">
                <a:moveTo>
                  <a:pt x="0" y="0"/>
                </a:moveTo>
                <a:lnTo>
                  <a:pt x="3524454" y="0"/>
                </a:lnTo>
                <a:lnTo>
                  <a:pt x="3524454"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65352" y="4829657"/>
            <a:ext cx="3072294" cy="2957083"/>
          </a:xfrm>
          <a:custGeom>
            <a:avLst/>
            <a:gdLst/>
            <a:ahLst/>
            <a:cxnLst/>
            <a:rect r="r" b="b" t="t" l="l"/>
            <a:pathLst>
              <a:path h="2957083" w="3072294">
                <a:moveTo>
                  <a:pt x="0" y="0"/>
                </a:moveTo>
                <a:lnTo>
                  <a:pt x="3072294" y="0"/>
                </a:lnTo>
                <a:lnTo>
                  <a:pt x="3072294" y="2957083"/>
                </a:lnTo>
                <a:lnTo>
                  <a:pt x="0" y="29570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5121661" y="1787419"/>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Bold"/>
              </a:rPr>
              <a:t>1</a:t>
            </a:r>
          </a:p>
        </p:txBody>
      </p:sp>
      <p:sp>
        <p:nvSpPr>
          <p:cNvPr name="TextBox 14" id="14"/>
          <p:cNvSpPr txBox="true"/>
          <p:nvPr/>
        </p:nvSpPr>
        <p:spPr>
          <a:xfrm rot="0">
            <a:off x="11459545" y="1787419"/>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5</a:t>
            </a:r>
          </a:p>
        </p:txBody>
      </p:sp>
      <p:sp>
        <p:nvSpPr>
          <p:cNvPr name="TextBox 15" id="15"/>
          <p:cNvSpPr txBox="true"/>
          <p:nvPr/>
        </p:nvSpPr>
        <p:spPr>
          <a:xfrm rot="0">
            <a:off x="5121661" y="3682102"/>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2</a:t>
            </a:r>
          </a:p>
        </p:txBody>
      </p:sp>
      <p:sp>
        <p:nvSpPr>
          <p:cNvPr name="TextBox 16" id="16"/>
          <p:cNvSpPr txBox="true"/>
          <p:nvPr/>
        </p:nvSpPr>
        <p:spPr>
          <a:xfrm rot="0">
            <a:off x="6566286" y="1608913"/>
            <a:ext cx="4108699" cy="125177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Es un lenguaje de código abierto.</a:t>
            </a:r>
          </a:p>
        </p:txBody>
      </p:sp>
      <p:sp>
        <p:nvSpPr>
          <p:cNvPr name="TextBox 17" id="17"/>
          <p:cNvSpPr txBox="true"/>
          <p:nvPr/>
        </p:nvSpPr>
        <p:spPr>
          <a:xfrm rot="0">
            <a:off x="12988844" y="1608913"/>
            <a:ext cx="4108699" cy="125177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Soporta gran cantidad de datos.</a:t>
            </a:r>
          </a:p>
        </p:txBody>
      </p:sp>
      <p:sp>
        <p:nvSpPr>
          <p:cNvPr name="TextBox 18" id="18"/>
          <p:cNvSpPr txBox="true"/>
          <p:nvPr/>
        </p:nvSpPr>
        <p:spPr>
          <a:xfrm rot="0">
            <a:off x="6566286" y="3804781"/>
            <a:ext cx="4108699" cy="649405"/>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Es fácil de aprender.</a:t>
            </a:r>
          </a:p>
        </p:txBody>
      </p:sp>
      <p:sp>
        <p:nvSpPr>
          <p:cNvPr name="TextBox 19" id="19"/>
          <p:cNvSpPr txBox="true"/>
          <p:nvPr/>
        </p:nvSpPr>
        <p:spPr>
          <a:xfrm rot="0">
            <a:off x="6566286" y="5323993"/>
            <a:ext cx="4108699" cy="185414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Es fácil su instalación en servidores o sistemas operativos.</a:t>
            </a:r>
          </a:p>
        </p:txBody>
      </p:sp>
      <p:sp>
        <p:nvSpPr>
          <p:cNvPr name="TextBox 20" id="20"/>
          <p:cNvSpPr txBox="true"/>
          <p:nvPr/>
        </p:nvSpPr>
        <p:spPr>
          <a:xfrm rot="0">
            <a:off x="6608623" y="7249803"/>
            <a:ext cx="4108699" cy="1251776"/>
          </a:xfrm>
          <a:prstGeom prst="rect">
            <a:avLst/>
          </a:prstGeom>
        </p:spPr>
        <p:txBody>
          <a:bodyPr anchor="t" rtlCol="false" tIns="0" lIns="0" bIns="0" rIns="0">
            <a:spAutoFit/>
          </a:bodyPr>
          <a:lstStyle/>
          <a:p>
            <a:pPr>
              <a:lnSpc>
                <a:spcPts val="4757"/>
              </a:lnSpc>
            </a:pPr>
            <a:r>
              <a:rPr lang="en-US" sz="3398">
                <a:solidFill>
                  <a:srgbClr val="000000"/>
                </a:solidFill>
                <a:latin typeface="Halley Bold"/>
              </a:rPr>
              <a:t>Se adapta al lenguaje html.</a:t>
            </a:r>
          </a:p>
        </p:txBody>
      </p:sp>
      <p:sp>
        <p:nvSpPr>
          <p:cNvPr name="TextBox 21" id="21"/>
          <p:cNvSpPr txBox="true"/>
          <p:nvPr/>
        </p:nvSpPr>
        <p:spPr>
          <a:xfrm rot="0">
            <a:off x="5121661" y="5576784"/>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3</a:t>
            </a:r>
          </a:p>
        </p:txBody>
      </p:sp>
      <p:sp>
        <p:nvSpPr>
          <p:cNvPr name="TextBox 22" id="22"/>
          <p:cNvSpPr txBox="true"/>
          <p:nvPr/>
        </p:nvSpPr>
        <p:spPr>
          <a:xfrm rot="0">
            <a:off x="5121661" y="7471467"/>
            <a:ext cx="744740" cy="913814"/>
          </a:xfrm>
          <a:prstGeom prst="rect">
            <a:avLst/>
          </a:prstGeom>
        </p:spPr>
        <p:txBody>
          <a:bodyPr anchor="t" rtlCol="false" tIns="0" lIns="0" bIns="0" rIns="0">
            <a:spAutoFit/>
          </a:bodyPr>
          <a:lstStyle/>
          <a:p>
            <a:pPr algn="ctr">
              <a:lnSpc>
                <a:spcPts val="7385"/>
              </a:lnSpc>
            </a:pPr>
            <a:r>
              <a:rPr lang="en-US" sz="5275">
                <a:solidFill>
                  <a:srgbClr val="2B2B2B"/>
                </a:solidFill>
                <a:latin typeface="Lazydog"/>
              </a:rPr>
              <a:t>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DAF8J-3OAd4</dc:identifier>
  <dcterms:modified xsi:type="dcterms:W3CDTF">2011-08-01T06:04:30Z</dcterms:modified>
  <cp:revision>1</cp:revision>
  <dc:title>Presentación Estrategia de Marketing Moderno Amarillo</dc:title>
</cp:coreProperties>
</file>